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257" r:id="rId3"/>
    <p:sldId id="258" r:id="rId4"/>
    <p:sldId id="290" r:id="rId5"/>
    <p:sldId id="261" r:id="rId6"/>
    <p:sldId id="262" r:id="rId7"/>
    <p:sldId id="271" r:id="rId8"/>
    <p:sldId id="272" r:id="rId9"/>
    <p:sldId id="273" r:id="rId10"/>
    <p:sldId id="274" r:id="rId11"/>
    <p:sldId id="276" r:id="rId12"/>
    <p:sldId id="277" r:id="rId13"/>
    <p:sldId id="278" r:id="rId14"/>
    <p:sldId id="279" r:id="rId15"/>
    <p:sldId id="281" r:id="rId16"/>
    <p:sldId id="280" r:id="rId17"/>
    <p:sldId id="282" r:id="rId18"/>
    <p:sldId id="283" r:id="rId19"/>
    <p:sldId id="284" r:id="rId20"/>
    <p:sldId id="286" r:id="rId21"/>
    <p:sldId id="287" r:id="rId22"/>
    <p:sldId id="288" r:id="rId23"/>
    <p:sldId id="285" r:id="rId24"/>
    <p:sldId id="289" r:id="rId25"/>
    <p:sldId id="259" r:id="rId26"/>
    <p:sldId id="269" r:id="rId2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9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7D3D42-8682-433E-ACDC-08FFC6993D97}" type="datetimeFigureOut">
              <a:rPr lang="el-GR" smtClean="0"/>
              <a:t>26/6/2025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1F721E-6B78-4FD5-9D2B-8245C7A1B799}" type="slidenum">
              <a:rPr lang="el-GR" smtClean="0"/>
              <a:t>‹#›</a:t>
            </a:fld>
            <a:endParaRPr lang="el-GR"/>
          </a:p>
        </p:txBody>
      </p:sp>
    </p:spTree>
    <p:extLst>
      <p:ext uri="{BB962C8B-B14F-4D97-AF65-F5344CB8AC3E}">
        <p14:creationId xmlns:p14="http://schemas.microsoft.com/office/powerpoint/2010/main" val="3921990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91F721E-6B78-4FD5-9D2B-8245C7A1B799}" type="slidenum">
              <a:rPr lang="el-GR" smtClean="0"/>
              <a:t>1</a:t>
            </a:fld>
            <a:endParaRPr lang="el-GR"/>
          </a:p>
        </p:txBody>
      </p:sp>
    </p:spTree>
    <p:extLst>
      <p:ext uri="{BB962C8B-B14F-4D97-AF65-F5344CB8AC3E}">
        <p14:creationId xmlns:p14="http://schemas.microsoft.com/office/powerpoint/2010/main" val="2744660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8 - Τίτλος"/>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fld id="{07F0EFFB-85EE-450E-B880-33BFC0F91620}" type="datetimeFigureOut">
              <a:rPr lang="el-GR" smtClean="0"/>
              <a:pPr/>
              <a:t>26/6/2025</a:t>
            </a:fld>
            <a:endParaRPr lang="el-GR"/>
          </a:p>
        </p:txBody>
      </p:sp>
      <p:sp>
        <p:nvSpPr>
          <p:cNvPr id="19" name="18 - Θέση υποσέλιδου"/>
          <p:cNvSpPr>
            <a:spLocks noGrp="1"/>
          </p:cNvSpPr>
          <p:nvPr>
            <p:ph type="ftr" sz="quarter" idx="11"/>
          </p:nvPr>
        </p:nvSpPr>
        <p:spPr/>
        <p:txBody>
          <a:bodyPr/>
          <a:lstStyle/>
          <a:p>
            <a:endParaRPr lang="el-GR"/>
          </a:p>
        </p:txBody>
      </p:sp>
      <p:sp>
        <p:nvSpPr>
          <p:cNvPr id="27" name="26 - Θέση αριθμού διαφάνειας"/>
          <p:cNvSpPr>
            <a:spLocks noGrp="1"/>
          </p:cNvSpPr>
          <p:nvPr>
            <p:ph type="sldNum" sz="quarter" idx="12"/>
          </p:nvPr>
        </p:nvSpPr>
        <p:spPr/>
        <p:txBody>
          <a:bodyPr/>
          <a:lstStyle/>
          <a:p>
            <a:fld id="{BF72A383-A6D7-4724-B122-09AC6C195849}"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07F0EFFB-85EE-450E-B880-33BFC0F91620}" type="datetimeFigureOut">
              <a:rPr lang="el-GR" smtClean="0"/>
              <a:pPr/>
              <a:t>26/6/2025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F72A383-A6D7-4724-B122-09AC6C195849}"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914401"/>
            <a:ext cx="2057400" cy="52117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914401"/>
            <a:ext cx="6019800" cy="5211763"/>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07F0EFFB-85EE-450E-B880-33BFC0F91620}" type="datetimeFigureOut">
              <a:rPr lang="el-GR" smtClean="0"/>
              <a:pPr/>
              <a:t>26/6/2025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F72A383-A6D7-4724-B122-09AC6C195849}"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07F0EFFB-85EE-450E-B880-33BFC0F91620}" type="datetimeFigureOut">
              <a:rPr lang="el-GR" smtClean="0"/>
              <a:pPr/>
              <a:t>26/6/2025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F72A383-A6D7-4724-B122-09AC6C195849}"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07F0EFFB-85EE-450E-B880-33BFC0F91620}" type="datetimeFigureOut">
              <a:rPr lang="el-GR" smtClean="0"/>
              <a:pPr/>
              <a:t>26/6/2025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F72A383-A6D7-4724-B122-09AC6C195849}"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07F0EFFB-85EE-450E-B880-33BFC0F91620}" type="datetimeFigureOut">
              <a:rPr lang="el-GR" smtClean="0"/>
              <a:pPr/>
              <a:t>26/6/2025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F72A383-A6D7-4724-B122-09AC6C195849}"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tIns="45720" anchor="b"/>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07F0EFFB-85EE-450E-B880-33BFC0F91620}" type="datetimeFigureOut">
              <a:rPr lang="el-GR" smtClean="0"/>
              <a:pPr/>
              <a:t>26/6/2025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BF72A383-A6D7-4724-B122-09AC6C195849}"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07F0EFFB-85EE-450E-B880-33BFC0F91620}" type="datetimeFigureOut">
              <a:rPr lang="el-GR" smtClean="0"/>
              <a:pPr/>
              <a:t>26/6/2025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BF72A383-A6D7-4724-B122-09AC6C195849}"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07F0EFFB-85EE-450E-B880-33BFC0F91620}" type="datetimeFigureOut">
              <a:rPr lang="el-GR" smtClean="0"/>
              <a:pPr/>
              <a:t>26/6/2025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BF72A383-A6D7-4724-B122-09AC6C195849}"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07F0EFFB-85EE-450E-B880-33BFC0F91620}" type="datetimeFigureOut">
              <a:rPr lang="el-GR" smtClean="0"/>
              <a:pPr/>
              <a:t>26/6/2025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F72A383-A6D7-4724-B122-09AC6C195849}"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Ψαλίδισμα και στρογγύλεμα μίας γωνίας του ορθογωνίου"/>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 Ορθογώνιο τρίγωνο"/>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 Τίτλος"/>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07F0EFFB-85EE-450E-B880-33BFC0F91620}" type="datetimeFigureOut">
              <a:rPr lang="el-GR" smtClean="0"/>
              <a:pPr/>
              <a:t>26/6/2025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077200" y="6356350"/>
            <a:ext cx="609600" cy="365125"/>
          </a:xfrm>
        </p:spPr>
        <p:txBody>
          <a:bodyPr/>
          <a:lstStyle/>
          <a:p>
            <a:fld id="{BF72A383-A6D7-4724-B122-09AC6C195849}" type="slidenum">
              <a:rPr lang="el-GR" smtClean="0"/>
              <a:pPr/>
              <a:t>‹#›</a:t>
            </a:fld>
            <a:endParaRPr lang="el-GR"/>
          </a:p>
        </p:txBody>
      </p:sp>
      <p:sp>
        <p:nvSpPr>
          <p:cNvPr id="3" name="2 - Θέση εικόνας"/>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10" name="9 - Ελεύθερη σχεδίαση"/>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 Ελεύθερη σχεδίαση"/>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 Ελεύθερη σχεδίαση"/>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 Θέση τίτλου"/>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F0EFFB-85EE-450E-B880-33BFC0F91620}" type="datetimeFigureOut">
              <a:rPr lang="el-GR" smtClean="0"/>
              <a:pPr/>
              <a:t>26/6/2025</a:t>
            </a:fld>
            <a:endParaRPr lang="el-GR"/>
          </a:p>
        </p:txBody>
      </p:sp>
      <p:sp>
        <p:nvSpPr>
          <p:cNvPr id="22" name="21 - Θέση υποσέλιδου"/>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a:p>
        </p:txBody>
      </p:sp>
      <p:sp>
        <p:nvSpPr>
          <p:cNvPr id="18" name="17 - Θέση αριθμού διαφάνειας"/>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F72A383-A6D7-4724-B122-09AC6C195849}" type="slidenum">
              <a:rPr lang="el-GR" smtClean="0"/>
              <a:pPr/>
              <a:t>‹#›</a:t>
            </a:fld>
            <a:endParaRPr lang="el-GR"/>
          </a:p>
        </p:txBody>
      </p:sp>
      <p:grpSp>
        <p:nvGrpSpPr>
          <p:cNvPr id="2" name="1 - Ομάδα"/>
          <p:cNvGrpSpPr/>
          <p:nvPr/>
        </p:nvGrpSpPr>
        <p:grpSpPr>
          <a:xfrm>
            <a:off x="-19017" y="202408"/>
            <a:ext cx="9180548" cy="649224"/>
            <a:chOff x="-19045" y="216550"/>
            <a:chExt cx="9180548" cy="649224"/>
          </a:xfrm>
        </p:grpSpPr>
        <p:sp>
          <p:nvSpPr>
            <p:cNvPr id="12" name="11 - Ελεύθερη σχεδίαση"/>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Ελεύθερη σχεδίαση"/>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teacheracademy.eu/course/digital-tools-cultural-heritag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8.xml"/><Relationship Id="rId4" Type="http://schemas.openxmlformats.org/officeDocument/2006/relationships/image" Target="../media/image20.jp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youtube.com/watch?v=zmlbAbWQCVY" TargetMode="Externa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8.xml"/><Relationship Id="rId5" Type="http://schemas.openxmlformats.org/officeDocument/2006/relationships/image" Target="../media/image31.jpeg"/><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9.xml"/><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8.xml"/><Relationship Id="rId4" Type="http://schemas.openxmlformats.org/officeDocument/2006/relationships/image" Target="../media/image37.jpg"/></Relationships>
</file>

<file path=ppt/slides/_rels/slide2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7.xml"/><Relationship Id="rId4" Type="http://schemas.openxmlformats.org/officeDocument/2006/relationships/image" Target="../media/image40.jp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8.xml"/><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padlet.com/viceversacz/dich-june-2025-lwjk-12nis4xqxipu1nc0" TargetMode="Externa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533400" y="285728"/>
            <a:ext cx="7851648" cy="2914672"/>
          </a:xfrm>
        </p:spPr>
        <p:txBody>
          <a:bodyPr/>
          <a:lstStyle/>
          <a:p>
            <a:r>
              <a:rPr lang="en-US" b="1" u="sng" dirty="0" smtClean="0"/>
              <a:t>ERASMUS</a:t>
            </a:r>
            <a:r>
              <a:rPr lang="en-US" b="1" baseline="-25000" dirty="0" smtClean="0"/>
              <a:t>+</a:t>
            </a:r>
            <a:r>
              <a:rPr lang="el-GR" dirty="0" smtClean="0"/>
              <a:t/>
            </a:r>
            <a:br>
              <a:rPr lang="el-GR" dirty="0" smtClean="0"/>
            </a:br>
            <a:endParaRPr lang="el-GR" dirty="0"/>
          </a:p>
        </p:txBody>
      </p:sp>
      <p:sp>
        <p:nvSpPr>
          <p:cNvPr id="3" name="2 - Υπότιτλος"/>
          <p:cNvSpPr>
            <a:spLocks noGrp="1"/>
          </p:cNvSpPr>
          <p:nvPr>
            <p:ph type="subTitle" idx="1"/>
          </p:nvPr>
        </p:nvSpPr>
        <p:spPr>
          <a:xfrm>
            <a:off x="1071538" y="2500306"/>
            <a:ext cx="7358114" cy="4000528"/>
          </a:xfrm>
        </p:spPr>
        <p:txBody>
          <a:bodyPr>
            <a:normAutofit lnSpcReduction="10000"/>
          </a:bodyPr>
          <a:lstStyle/>
          <a:p>
            <a:pPr algn="ctr"/>
            <a:r>
              <a:rPr lang="en-US" sz="4700" b="1" u="sng" dirty="0">
                <a:hlinkClick r:id="rId3"/>
              </a:rPr>
              <a:t>Digital Tools for Cultural Heritage </a:t>
            </a:r>
            <a:r>
              <a:rPr lang="en-US" sz="4700" b="1" u="sng" dirty="0" smtClean="0">
                <a:hlinkClick r:id="rId3"/>
              </a:rPr>
              <a:t>Education</a:t>
            </a:r>
            <a:endParaRPr lang="en-US" sz="4700" b="1" u="sng" dirty="0" smtClean="0"/>
          </a:p>
          <a:p>
            <a:pPr algn="ctr"/>
            <a:r>
              <a:rPr lang="en-US" sz="3500" b="1" dirty="0" err="1"/>
              <a:t>Europass</a:t>
            </a:r>
            <a:r>
              <a:rPr lang="en-US" sz="3500" b="1" dirty="0"/>
              <a:t> Teacher Academy</a:t>
            </a:r>
            <a:endParaRPr lang="el-GR" sz="3500" dirty="0"/>
          </a:p>
          <a:p>
            <a:pPr algn="ctr"/>
            <a:endParaRPr lang="el-GR" sz="4700" dirty="0"/>
          </a:p>
          <a:p>
            <a:pPr algn="ctr"/>
            <a:r>
              <a:rPr lang="el-GR" sz="4700" b="1" dirty="0"/>
              <a:t>Πράγα 9-13 Ιουνίου 2025</a:t>
            </a:r>
            <a:endParaRPr lang="el-GR" sz="4700" dirty="0"/>
          </a:p>
          <a:p>
            <a:r>
              <a:rPr lang="el-GR" b="1" dirty="0"/>
              <a:t> </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514352"/>
            <a:ext cx="6118448" cy="1162050"/>
          </a:xfrm>
        </p:spPr>
        <p:txBody>
          <a:bodyPr/>
          <a:lstStyle/>
          <a:p>
            <a:r>
              <a:rPr lang="el-GR" sz="2800" b="1" dirty="0"/>
              <a:t>Πρακτικές Ασκήσεις με Χρήση AI</a:t>
            </a:r>
            <a:br>
              <a:rPr lang="el-GR" sz="2800" b="1" dirty="0"/>
            </a:br>
            <a:endParaRPr lang="el-GR" sz="2800" dirty="0"/>
          </a:p>
        </p:txBody>
      </p:sp>
      <p:sp>
        <p:nvSpPr>
          <p:cNvPr id="3" name="Θέση κειμένου 2"/>
          <p:cNvSpPr>
            <a:spLocks noGrp="1"/>
          </p:cNvSpPr>
          <p:nvPr>
            <p:ph type="body" idx="2"/>
          </p:nvPr>
        </p:nvSpPr>
        <p:spPr>
          <a:xfrm>
            <a:off x="539552" y="1676400"/>
            <a:ext cx="3312368" cy="4572000"/>
          </a:xfrm>
        </p:spPr>
        <p:txBody>
          <a:bodyPr>
            <a:normAutofit fontScale="85000" lnSpcReduction="20000"/>
          </a:bodyPr>
          <a:lstStyle/>
          <a:p>
            <a:pPr marL="285750" indent="-285750" algn="just">
              <a:buFont typeface="Arial" panose="020B0604020202020204" pitchFamily="34" charset="0"/>
              <a:buChar char="•"/>
            </a:pPr>
            <a:r>
              <a:rPr lang="el-GR" sz="1900" b="1" dirty="0"/>
              <a:t>Δραστηριότητες δημιουργικής γραφής</a:t>
            </a:r>
            <a:r>
              <a:rPr lang="el-GR" sz="1900" dirty="0"/>
              <a:t> με τη βοήθεια του </a:t>
            </a:r>
            <a:r>
              <a:rPr lang="el-GR" sz="1900" dirty="0" err="1" smtClean="0"/>
              <a:t>ChatGPT</a:t>
            </a:r>
            <a:r>
              <a:rPr lang="el-GR" sz="1900" dirty="0" smtClean="0"/>
              <a:t>.</a:t>
            </a:r>
          </a:p>
          <a:p>
            <a:pPr marL="285750" indent="-285750" algn="just">
              <a:buFont typeface="Arial" panose="020B0604020202020204" pitchFamily="34" charset="0"/>
              <a:buChar char="•"/>
            </a:pPr>
            <a:r>
              <a:rPr lang="el-GR" sz="1900" b="1" dirty="0" smtClean="0"/>
              <a:t>Ανασύνταξη </a:t>
            </a:r>
            <a:r>
              <a:rPr lang="el-GR" sz="1900" b="1" dirty="0"/>
              <a:t>και επιμέλεια κειμένων</a:t>
            </a:r>
            <a:r>
              <a:rPr lang="el-GR" sz="1900" dirty="0"/>
              <a:t> μέσω </a:t>
            </a:r>
            <a:r>
              <a:rPr lang="el-GR" sz="1900" dirty="0" err="1"/>
              <a:t>Quillbot</a:t>
            </a:r>
            <a:r>
              <a:rPr lang="el-GR" sz="1900" dirty="0"/>
              <a:t> και </a:t>
            </a:r>
            <a:r>
              <a:rPr lang="el-GR" sz="1900" dirty="0" err="1" smtClean="0"/>
              <a:t>Grammarly</a:t>
            </a:r>
            <a:r>
              <a:rPr lang="el-GR" sz="1900" dirty="0" smtClean="0"/>
              <a:t>.</a:t>
            </a:r>
          </a:p>
          <a:p>
            <a:pPr marL="285750" indent="-285750" algn="just">
              <a:buFont typeface="Arial" panose="020B0604020202020204" pitchFamily="34" charset="0"/>
              <a:buChar char="•"/>
            </a:pPr>
            <a:r>
              <a:rPr lang="el-GR" sz="1900" b="1" dirty="0" err="1" smtClean="0"/>
              <a:t>Οπτικοποίηση</a:t>
            </a:r>
            <a:r>
              <a:rPr lang="el-GR" sz="1900" b="1" dirty="0" smtClean="0"/>
              <a:t> </a:t>
            </a:r>
            <a:r>
              <a:rPr lang="el-GR" sz="1900" b="1" dirty="0"/>
              <a:t>ιδεών</a:t>
            </a:r>
            <a:r>
              <a:rPr lang="el-GR" sz="1900" dirty="0"/>
              <a:t> με </a:t>
            </a:r>
            <a:r>
              <a:rPr lang="el-GR" sz="1900" dirty="0" err="1"/>
              <a:t>Canva</a:t>
            </a:r>
            <a:r>
              <a:rPr lang="el-GR" sz="1900" dirty="0"/>
              <a:t> και </a:t>
            </a:r>
            <a:r>
              <a:rPr lang="el-GR" sz="1900" dirty="0" err="1" smtClean="0"/>
              <a:t>Prezi</a:t>
            </a:r>
            <a:r>
              <a:rPr lang="el-GR" sz="1900" dirty="0" smtClean="0"/>
              <a:t>.</a:t>
            </a:r>
          </a:p>
          <a:p>
            <a:pPr marL="285750" indent="-285750" algn="just">
              <a:buFont typeface="Arial" panose="020B0604020202020204" pitchFamily="34" charset="0"/>
              <a:buChar char="•"/>
            </a:pPr>
            <a:r>
              <a:rPr lang="el-GR" sz="1900" b="1" dirty="0" smtClean="0"/>
              <a:t>Αναζήτηση </a:t>
            </a:r>
            <a:r>
              <a:rPr lang="el-GR" sz="1900" b="1" dirty="0"/>
              <a:t>πληροφοριών και </a:t>
            </a:r>
            <a:r>
              <a:rPr lang="el-GR" sz="1900" b="1" dirty="0" err="1"/>
              <a:t>ερωταπαντήσεις</a:t>
            </a:r>
            <a:r>
              <a:rPr lang="el-GR" sz="1900" dirty="0"/>
              <a:t> με </a:t>
            </a:r>
            <a:r>
              <a:rPr lang="el-GR" sz="1900" dirty="0" err="1"/>
              <a:t>Gemini</a:t>
            </a:r>
            <a:r>
              <a:rPr lang="el-GR" sz="1900" dirty="0"/>
              <a:t>, </a:t>
            </a:r>
            <a:r>
              <a:rPr lang="el-GR" sz="1900" dirty="0" err="1"/>
              <a:t>Claude</a:t>
            </a:r>
            <a:r>
              <a:rPr lang="el-GR" sz="1900" dirty="0"/>
              <a:t>, </a:t>
            </a:r>
            <a:r>
              <a:rPr lang="el-GR" sz="1900" dirty="0" err="1"/>
              <a:t>Deepseek</a:t>
            </a:r>
            <a:r>
              <a:rPr lang="el-GR" sz="1900" dirty="0"/>
              <a:t>, </a:t>
            </a:r>
            <a:r>
              <a:rPr lang="el-GR" sz="1900" dirty="0" err="1" smtClean="0"/>
              <a:t>Perplexity</a:t>
            </a:r>
            <a:r>
              <a:rPr lang="el-GR" sz="1900" dirty="0" smtClean="0"/>
              <a:t>.</a:t>
            </a:r>
          </a:p>
          <a:p>
            <a:pPr marL="285750" indent="-285750" algn="just">
              <a:buFont typeface="Arial" panose="020B0604020202020204" pitchFamily="34" charset="0"/>
              <a:buChar char="•"/>
            </a:pPr>
            <a:r>
              <a:rPr lang="el-GR" sz="1900" b="1" dirty="0" smtClean="0"/>
              <a:t>Χρήση </a:t>
            </a:r>
            <a:r>
              <a:rPr lang="el-GR" sz="1900" b="1" dirty="0"/>
              <a:t>AI σε εκπαιδευτικά σενάρια</a:t>
            </a:r>
            <a:r>
              <a:rPr lang="el-GR" sz="1900" dirty="0"/>
              <a:t>, όπως:</a:t>
            </a:r>
          </a:p>
          <a:p>
            <a:pPr marL="1097280" lvl="1" indent="-457200" algn="just">
              <a:buFont typeface="Wingdings" panose="05000000000000000000" pitchFamily="2" charset="2"/>
              <a:buChar char="ü"/>
            </a:pPr>
            <a:r>
              <a:rPr lang="el-GR" sz="1900" dirty="0"/>
              <a:t>Σύνταξη εκπαιδευτικών </a:t>
            </a:r>
            <a:r>
              <a:rPr lang="el-GR" sz="1900" dirty="0" smtClean="0"/>
              <a:t>άρθρων.</a:t>
            </a:r>
          </a:p>
          <a:p>
            <a:pPr marL="1097280" lvl="1" indent="-457200" algn="just">
              <a:buFont typeface="Wingdings" panose="05000000000000000000" pitchFamily="2" charset="2"/>
              <a:buChar char="ü"/>
            </a:pPr>
            <a:r>
              <a:rPr lang="el-GR" sz="1900" dirty="0" smtClean="0"/>
              <a:t>Δημιουργία </a:t>
            </a:r>
            <a:r>
              <a:rPr lang="el-GR" sz="1900" dirty="0"/>
              <a:t>φύλλων </a:t>
            </a:r>
            <a:r>
              <a:rPr lang="el-GR" sz="1900" dirty="0" smtClean="0"/>
              <a:t>εργασίας.</a:t>
            </a:r>
          </a:p>
          <a:p>
            <a:pPr marL="1097280" lvl="1" indent="-457200" algn="just">
              <a:buFont typeface="Wingdings" panose="05000000000000000000" pitchFamily="2" charset="2"/>
              <a:buChar char="ü"/>
            </a:pPr>
            <a:r>
              <a:rPr lang="el-GR" sz="1900" dirty="0" smtClean="0"/>
              <a:t>Προετοιμασία </a:t>
            </a:r>
            <a:r>
              <a:rPr lang="el-GR" sz="1900" dirty="0"/>
              <a:t>ψηφιακών παρουσιάσεων από μαθητές.</a:t>
            </a:r>
          </a:p>
          <a:p>
            <a:endParaRPr lang="el-GR"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6424" y="1341438"/>
            <a:ext cx="3961490" cy="4906962"/>
          </a:xfrm>
        </p:spPr>
      </p:pic>
    </p:spTree>
    <p:extLst>
      <p:ext uri="{BB962C8B-B14F-4D97-AF65-F5344CB8AC3E}">
        <p14:creationId xmlns:p14="http://schemas.microsoft.com/office/powerpoint/2010/main" val="14907553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514352"/>
            <a:ext cx="8062664" cy="1162050"/>
          </a:xfrm>
        </p:spPr>
        <p:txBody>
          <a:bodyPr/>
          <a:lstStyle/>
          <a:p>
            <a:r>
              <a:rPr lang="el-GR" b="1" dirty="0" err="1"/>
              <a:t>Storytelling</a:t>
            </a:r>
            <a:r>
              <a:rPr lang="el-GR" b="1" dirty="0"/>
              <a:t> με Χρήση Χαρτογράφησης (</a:t>
            </a:r>
            <a:r>
              <a:rPr lang="el-GR" b="1" dirty="0" err="1"/>
              <a:t>Mapping</a:t>
            </a:r>
            <a:r>
              <a:rPr lang="el-GR" b="1" dirty="0"/>
              <a:t>) &amp; Παιχνιδιών Προσανατολισμού</a:t>
            </a:r>
            <a:br>
              <a:rPr lang="el-GR" b="1" dirty="0"/>
            </a:br>
            <a:endParaRPr lang="el-GR" dirty="0"/>
          </a:p>
        </p:txBody>
      </p:sp>
      <p:sp>
        <p:nvSpPr>
          <p:cNvPr id="3" name="Θέση κειμένου 2"/>
          <p:cNvSpPr>
            <a:spLocks noGrp="1"/>
          </p:cNvSpPr>
          <p:nvPr>
            <p:ph type="body" idx="2"/>
          </p:nvPr>
        </p:nvSpPr>
        <p:spPr>
          <a:xfrm>
            <a:off x="611560" y="1412776"/>
            <a:ext cx="2880320" cy="4392488"/>
          </a:xfrm>
        </p:spPr>
        <p:txBody>
          <a:bodyPr>
            <a:normAutofit fontScale="92500" lnSpcReduction="10000"/>
          </a:bodyPr>
          <a:lstStyle/>
          <a:p>
            <a:pPr marL="285750" indent="-285750">
              <a:buFont typeface="Arial" panose="020B0604020202020204" pitchFamily="34" charset="0"/>
              <a:buChar char="•"/>
            </a:pPr>
            <a:r>
              <a:rPr lang="el-GR" sz="1800" dirty="0"/>
              <a:t>Χρήση χαρτών για την αφήγηση ιστοριών (</a:t>
            </a:r>
            <a:r>
              <a:rPr lang="el-GR" sz="1800" dirty="0" err="1"/>
              <a:t>storytelling</a:t>
            </a:r>
            <a:r>
              <a:rPr lang="el-GR" sz="1800" dirty="0" smtClean="0"/>
              <a:t>).</a:t>
            </a:r>
          </a:p>
          <a:p>
            <a:pPr marL="285750" indent="-285750">
              <a:buFont typeface="Arial" panose="020B0604020202020204" pitchFamily="34" charset="0"/>
              <a:buChar char="•"/>
            </a:pPr>
            <a:r>
              <a:rPr lang="el-GR" sz="1800" dirty="0" smtClean="0"/>
              <a:t>Δημιουργία </a:t>
            </a:r>
            <a:r>
              <a:rPr lang="el-GR" sz="1800" dirty="0"/>
              <a:t>διαδρομών/σεναρίων αφήγησης με:</a:t>
            </a:r>
          </a:p>
          <a:p>
            <a:pPr marL="925830" lvl="1" indent="-285750">
              <a:buFont typeface="Wingdings" panose="05000000000000000000" pitchFamily="2" charset="2"/>
              <a:buChar char="v"/>
            </a:pPr>
            <a:r>
              <a:rPr lang="el-GR" sz="1800" dirty="0"/>
              <a:t>Πραγματικούς </a:t>
            </a:r>
            <a:r>
              <a:rPr lang="el-GR" sz="1800" dirty="0" smtClean="0"/>
              <a:t>χάρτες.</a:t>
            </a:r>
          </a:p>
          <a:p>
            <a:pPr marL="925830" lvl="1" indent="-285750">
              <a:buFont typeface="Wingdings" panose="05000000000000000000" pitchFamily="2" charset="2"/>
              <a:buChar char="v"/>
            </a:pPr>
            <a:r>
              <a:rPr lang="el-GR" sz="1800" dirty="0" smtClean="0"/>
              <a:t>Παιχνίδια </a:t>
            </a:r>
            <a:r>
              <a:rPr lang="el-GR" sz="1800" dirty="0"/>
              <a:t>προσανατολισμού με φυσική ή εικονική κίνηση.</a:t>
            </a:r>
          </a:p>
          <a:p>
            <a:pPr marL="285750" indent="-285750">
              <a:buFont typeface="Arial" panose="020B0604020202020204" pitchFamily="34" charset="0"/>
              <a:buChar char="•"/>
            </a:pPr>
            <a:r>
              <a:rPr lang="el-GR" sz="1800" dirty="0"/>
              <a:t>Χρήση της εφαρμογής </a:t>
            </a:r>
            <a:r>
              <a:rPr lang="el-GR" sz="1800" b="1" dirty="0" err="1"/>
              <a:t>Trackmania</a:t>
            </a:r>
            <a:r>
              <a:rPr lang="el-GR" sz="1800" dirty="0"/>
              <a:t> για τη δημιουργία ψηφιακών χαρτών και εικονικών "μονοπατιών ιστορίας".</a:t>
            </a:r>
          </a:p>
          <a:p>
            <a:endParaRPr lang="el-GR"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491880" y="2564904"/>
            <a:ext cx="2965111" cy="2232248"/>
          </a:xfrm>
        </p:spPr>
      </p:pic>
      <p:pic>
        <p:nvPicPr>
          <p:cNvPr id="6" name="Εικόνα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95956" y="980728"/>
            <a:ext cx="3275856" cy="2239152"/>
          </a:xfrm>
          <a:prstGeom prst="rect">
            <a:avLst/>
          </a:prstGeom>
        </p:spPr>
      </p:pic>
      <p:pic>
        <p:nvPicPr>
          <p:cNvPr id="7" name="Εικόνα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49145" y="4509120"/>
            <a:ext cx="3043988" cy="2151734"/>
          </a:xfrm>
          <a:prstGeom prst="rect">
            <a:avLst/>
          </a:prstGeom>
        </p:spPr>
      </p:pic>
    </p:spTree>
    <p:extLst>
      <p:ext uri="{BB962C8B-B14F-4D97-AF65-F5344CB8AC3E}">
        <p14:creationId xmlns:p14="http://schemas.microsoft.com/office/powerpoint/2010/main" val="7437578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514352"/>
            <a:ext cx="7990656" cy="1162050"/>
          </a:xfrm>
        </p:spPr>
        <p:txBody>
          <a:bodyPr/>
          <a:lstStyle/>
          <a:p>
            <a:pPr algn="ctr"/>
            <a:r>
              <a:rPr lang="el-GR" b="1" dirty="0"/>
              <a:t>Δημιουργία </a:t>
            </a:r>
            <a:r>
              <a:rPr lang="el-GR" b="1" dirty="0" err="1"/>
              <a:t>Πολυμεσικών</a:t>
            </a:r>
            <a:r>
              <a:rPr lang="el-GR" b="1" dirty="0"/>
              <a:t> Εκπαιδευτικών Αρχείων (Βίντεο &amp; Μουσική)</a:t>
            </a:r>
            <a:br>
              <a:rPr lang="el-GR" b="1" dirty="0"/>
            </a:br>
            <a:endParaRPr lang="el-GR" dirty="0"/>
          </a:p>
        </p:txBody>
      </p:sp>
      <p:sp>
        <p:nvSpPr>
          <p:cNvPr id="3" name="Θέση κειμένου 2"/>
          <p:cNvSpPr>
            <a:spLocks noGrp="1"/>
          </p:cNvSpPr>
          <p:nvPr>
            <p:ph type="body" idx="2"/>
          </p:nvPr>
        </p:nvSpPr>
        <p:spPr>
          <a:xfrm>
            <a:off x="683568" y="1268760"/>
            <a:ext cx="7992888" cy="2520280"/>
          </a:xfrm>
        </p:spPr>
        <p:txBody>
          <a:bodyPr>
            <a:normAutofit/>
          </a:bodyPr>
          <a:lstStyle/>
          <a:p>
            <a:pPr marL="285750" indent="-285750">
              <a:buFont typeface="Arial" panose="020B0604020202020204" pitchFamily="34" charset="0"/>
              <a:buChar char="•"/>
            </a:pPr>
            <a:r>
              <a:rPr lang="el-GR" sz="1700" dirty="0"/>
              <a:t>Εκπαίδευση των συμμετεχόντων σε ψηφιακά εργαλεία:</a:t>
            </a:r>
          </a:p>
          <a:p>
            <a:pPr lvl="1"/>
            <a:r>
              <a:rPr lang="el-GR" sz="1700" b="1" dirty="0" err="1"/>
              <a:t>Clipchamp</a:t>
            </a:r>
            <a:r>
              <a:rPr lang="el-GR" sz="1700" b="1" dirty="0"/>
              <a:t>, </a:t>
            </a:r>
            <a:r>
              <a:rPr lang="el-GR" sz="1700" b="1" dirty="0" err="1"/>
              <a:t>CapCut</a:t>
            </a:r>
            <a:r>
              <a:rPr lang="el-GR" sz="1700" dirty="0"/>
              <a:t> – για επεξεργασία βίντεο.</a:t>
            </a:r>
          </a:p>
          <a:p>
            <a:pPr lvl="1"/>
            <a:r>
              <a:rPr lang="el-GR" sz="1700" b="1" dirty="0" err="1"/>
              <a:t>Canva</a:t>
            </a:r>
            <a:r>
              <a:rPr lang="el-GR" sz="1700" dirty="0"/>
              <a:t> – για οπτικοακουστικές παρουσιάσεις και συνδυασμό εικόνας/ήχου.</a:t>
            </a:r>
          </a:p>
          <a:p>
            <a:pPr lvl="1"/>
            <a:r>
              <a:rPr lang="el-GR" sz="1700" b="1" dirty="0" err="1"/>
              <a:t>Suno</a:t>
            </a:r>
            <a:r>
              <a:rPr lang="el-GR" sz="1700" b="1" dirty="0"/>
              <a:t>, </a:t>
            </a:r>
            <a:r>
              <a:rPr lang="el-GR" sz="1700" b="1" dirty="0" err="1"/>
              <a:t>Groovepad</a:t>
            </a:r>
            <a:r>
              <a:rPr lang="el-GR" sz="1700" b="1" dirty="0"/>
              <a:t>, </a:t>
            </a:r>
            <a:r>
              <a:rPr lang="el-GR" sz="1700" b="1" dirty="0" err="1"/>
              <a:t>Soundtrap</a:t>
            </a:r>
            <a:r>
              <a:rPr lang="el-GR" sz="1700" dirty="0"/>
              <a:t> – για δημιουργία μουσικής/ήχου από μαθητές.</a:t>
            </a:r>
          </a:p>
          <a:p>
            <a:pPr lvl="1"/>
            <a:r>
              <a:rPr lang="el-GR" sz="1700" b="1" dirty="0"/>
              <a:t>Y2mate</a:t>
            </a:r>
            <a:r>
              <a:rPr lang="el-GR" sz="1700" dirty="0"/>
              <a:t> – για απόσπασμα υλικού από </a:t>
            </a:r>
            <a:r>
              <a:rPr lang="el-GR" sz="1700" dirty="0" err="1"/>
              <a:t>YouTube</a:t>
            </a:r>
            <a:r>
              <a:rPr lang="el-GR" sz="1700" dirty="0"/>
              <a:t> για χρήση στην </a:t>
            </a:r>
            <a:r>
              <a:rPr lang="el-GR" sz="1700" dirty="0" smtClean="0"/>
              <a:t>τάξη.</a:t>
            </a:r>
          </a:p>
          <a:p>
            <a:pPr marL="285750" lvl="1" indent="-285750">
              <a:buClr>
                <a:schemeClr val="accent3"/>
              </a:buClr>
              <a:buSzPct val="95000"/>
              <a:buFont typeface="Arial" panose="020B0604020202020204" pitchFamily="34" charset="0"/>
              <a:buChar char="•"/>
            </a:pPr>
            <a:r>
              <a:rPr lang="el-GR" sz="1700" dirty="0"/>
              <a:t>Εφαρμογή στην παραγωγή εκπαιδευτικών υλικών από καθηγητές και μαθητές.</a:t>
            </a:r>
          </a:p>
          <a:p>
            <a:endParaRPr lang="el-GR"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835696" y="3314739"/>
            <a:ext cx="5400676" cy="3037880"/>
          </a:xfrm>
        </p:spPr>
      </p:pic>
    </p:spTree>
    <p:extLst>
      <p:ext uri="{BB962C8B-B14F-4D97-AF65-F5344CB8AC3E}">
        <p14:creationId xmlns:p14="http://schemas.microsoft.com/office/powerpoint/2010/main" val="11343959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514352"/>
            <a:ext cx="7990656" cy="1162050"/>
          </a:xfrm>
        </p:spPr>
        <p:txBody>
          <a:bodyPr/>
          <a:lstStyle/>
          <a:p>
            <a:pPr algn="ctr"/>
            <a:r>
              <a:rPr lang="el-GR" sz="2800" b="1" dirty="0"/>
              <a:t>Δημιουργία Εκπαιδευτικής Ταινίας</a:t>
            </a:r>
            <a:br>
              <a:rPr lang="el-GR" sz="2800" b="1" dirty="0"/>
            </a:br>
            <a:endParaRPr lang="el-GR" dirty="0"/>
          </a:p>
        </p:txBody>
      </p:sp>
      <p:sp>
        <p:nvSpPr>
          <p:cNvPr id="3" name="Θέση κειμένου 2"/>
          <p:cNvSpPr>
            <a:spLocks noGrp="1"/>
          </p:cNvSpPr>
          <p:nvPr>
            <p:ph type="body" idx="2"/>
          </p:nvPr>
        </p:nvSpPr>
        <p:spPr>
          <a:xfrm>
            <a:off x="685800" y="1676400"/>
            <a:ext cx="7918648" cy="1896616"/>
          </a:xfrm>
        </p:spPr>
        <p:txBody>
          <a:bodyPr>
            <a:normAutofit fontScale="85000" lnSpcReduction="20000"/>
          </a:bodyPr>
          <a:lstStyle/>
          <a:p>
            <a:pPr marL="342900" indent="-342900">
              <a:buFont typeface="Arial" panose="020B0604020202020204" pitchFamily="34" charset="0"/>
              <a:buChar char="•"/>
            </a:pPr>
            <a:r>
              <a:rPr lang="el-GR" sz="2300" dirty="0"/>
              <a:t>Εκμάθηση βασικών σταδίων δημιουργίας εκπαιδευτικής ταινίας:</a:t>
            </a:r>
          </a:p>
          <a:p>
            <a:pPr lvl="1"/>
            <a:r>
              <a:rPr lang="el-GR" sz="2300" dirty="0"/>
              <a:t>Ιδέα – σενάριο – </a:t>
            </a:r>
            <a:r>
              <a:rPr lang="el-GR" sz="2300" dirty="0" err="1"/>
              <a:t>storyboard</a:t>
            </a:r>
            <a:r>
              <a:rPr lang="el-GR" sz="2300" dirty="0"/>
              <a:t> – γυρίσματα – μοντάζ – παρουσίαση.</a:t>
            </a:r>
          </a:p>
          <a:p>
            <a:pPr marL="342900" indent="-342900">
              <a:buFont typeface="Arial" panose="020B0604020202020204" pitchFamily="34" charset="0"/>
              <a:buChar char="•"/>
            </a:pPr>
            <a:r>
              <a:rPr lang="el-GR" sz="2300" dirty="0"/>
              <a:t>Μαθητές ως </a:t>
            </a:r>
            <a:r>
              <a:rPr lang="el-GR" sz="2300" b="1" dirty="0"/>
              <a:t>δημιουργοί περιεχομένου</a:t>
            </a:r>
            <a:r>
              <a:rPr lang="el-GR" sz="2300" dirty="0"/>
              <a:t>: συμμετέχουν σε όλα τα στάδια παραγωγής.</a:t>
            </a:r>
          </a:p>
          <a:p>
            <a:pPr marL="342900" indent="-342900">
              <a:buFont typeface="Arial" panose="020B0604020202020204" pitchFamily="34" charset="0"/>
              <a:buChar char="•"/>
            </a:pPr>
            <a:r>
              <a:rPr lang="el-GR" sz="2300" dirty="0"/>
              <a:t>Ενίσχυση της </a:t>
            </a:r>
            <a:r>
              <a:rPr lang="el-GR" sz="2300" b="1" dirty="0"/>
              <a:t>κριτικής σκέψης, δημιουργικότητας και συνεργασίας</a:t>
            </a:r>
            <a:r>
              <a:rPr lang="el-GR" sz="2300" dirty="0"/>
              <a:t>.</a:t>
            </a:r>
          </a:p>
          <a:p>
            <a:endParaRPr lang="el-GR"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051720" y="3429000"/>
            <a:ext cx="5300002" cy="3039653"/>
          </a:xfrm>
        </p:spPr>
      </p:pic>
    </p:spTree>
    <p:extLst>
      <p:ext uri="{BB962C8B-B14F-4D97-AF65-F5344CB8AC3E}">
        <p14:creationId xmlns:p14="http://schemas.microsoft.com/office/powerpoint/2010/main" val="33730210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514352"/>
            <a:ext cx="7990656" cy="1162050"/>
          </a:xfrm>
        </p:spPr>
        <p:txBody>
          <a:bodyPr/>
          <a:lstStyle/>
          <a:p>
            <a:pPr algn="ctr"/>
            <a:r>
              <a:rPr lang="el-GR" sz="2800" b="1" dirty="0"/>
              <a:t>Δημιουργία Εκπαιδευτικών </a:t>
            </a:r>
            <a:r>
              <a:rPr lang="el-GR" sz="2800" b="1" dirty="0" err="1"/>
              <a:t>Memes</a:t>
            </a:r>
            <a:r>
              <a:rPr lang="el-GR" sz="2800" b="1" dirty="0"/>
              <a:t> με το </a:t>
            </a:r>
            <a:r>
              <a:rPr lang="el-GR" sz="2800" b="1" dirty="0" err="1"/>
              <a:t>Meme</a:t>
            </a:r>
            <a:r>
              <a:rPr lang="el-GR" sz="2800" b="1" dirty="0"/>
              <a:t> </a:t>
            </a:r>
            <a:r>
              <a:rPr lang="el-GR" sz="2800" b="1" dirty="0" err="1"/>
              <a:t>Generator</a:t>
            </a:r>
            <a:r>
              <a:rPr lang="el-GR" sz="2800" b="1" dirty="0"/>
              <a:t/>
            </a:r>
            <a:br>
              <a:rPr lang="el-GR" sz="2800" b="1" dirty="0"/>
            </a:br>
            <a:endParaRPr lang="el-GR" dirty="0"/>
          </a:p>
        </p:txBody>
      </p:sp>
      <p:sp>
        <p:nvSpPr>
          <p:cNvPr id="3" name="Θέση κειμένου 2"/>
          <p:cNvSpPr>
            <a:spLocks noGrp="1"/>
          </p:cNvSpPr>
          <p:nvPr>
            <p:ph type="body" idx="2"/>
          </p:nvPr>
        </p:nvSpPr>
        <p:spPr>
          <a:xfrm>
            <a:off x="685800" y="1676400"/>
            <a:ext cx="7918648" cy="2472680"/>
          </a:xfrm>
        </p:spPr>
        <p:txBody>
          <a:bodyPr>
            <a:normAutofit fontScale="85000" lnSpcReduction="20000"/>
          </a:bodyPr>
          <a:lstStyle/>
          <a:p>
            <a:pPr marL="342900" indent="-342900">
              <a:buFont typeface="Arial" panose="020B0604020202020204" pitchFamily="34" charset="0"/>
              <a:buChar char="•"/>
            </a:pPr>
            <a:r>
              <a:rPr lang="el-GR" sz="2300" dirty="0"/>
              <a:t>Οι μαθητές χρησιμοποιούν τον </a:t>
            </a:r>
            <a:r>
              <a:rPr lang="el-GR" sz="2300" b="1" dirty="0" err="1"/>
              <a:t>Meme</a:t>
            </a:r>
            <a:r>
              <a:rPr lang="el-GR" sz="2300" b="1" dirty="0"/>
              <a:t> </a:t>
            </a:r>
            <a:r>
              <a:rPr lang="el-GR" sz="2300" b="1" dirty="0" err="1"/>
              <a:t>Generator</a:t>
            </a:r>
            <a:r>
              <a:rPr lang="el-GR" sz="2300" dirty="0"/>
              <a:t> για να δημιουργούν εκπαιδευτικά </a:t>
            </a:r>
            <a:r>
              <a:rPr lang="el-GR" sz="2300" dirty="0" err="1"/>
              <a:t>memes</a:t>
            </a:r>
            <a:r>
              <a:rPr lang="el-GR" sz="2300" dirty="0"/>
              <a:t> με χιουμοριστικό ή νοηματικό περιεχόμενο.</a:t>
            </a:r>
          </a:p>
          <a:p>
            <a:pPr marL="342900" indent="-342900">
              <a:buFont typeface="Arial" panose="020B0604020202020204" pitchFamily="34" charset="0"/>
              <a:buChar char="•"/>
            </a:pPr>
            <a:r>
              <a:rPr lang="el-GR" sz="2300" dirty="0"/>
              <a:t>Ενδεικτικές χρήσεις:</a:t>
            </a:r>
          </a:p>
          <a:p>
            <a:pPr lvl="1"/>
            <a:r>
              <a:rPr lang="el-GR" sz="2300" dirty="0"/>
              <a:t>Ανακεφαλαίωση μαθήματος.</a:t>
            </a:r>
          </a:p>
          <a:p>
            <a:pPr lvl="1"/>
            <a:r>
              <a:rPr lang="el-GR" sz="2300" dirty="0"/>
              <a:t>Δημιουργική ερμηνεία εννοιών.</a:t>
            </a:r>
          </a:p>
          <a:p>
            <a:pPr lvl="1"/>
            <a:r>
              <a:rPr lang="el-GR" sz="2300" dirty="0"/>
              <a:t>Πολιτισμικά ή κοινωνικά σχόλια μέσα από εικόνα και λεζάντα.</a:t>
            </a:r>
          </a:p>
          <a:p>
            <a:pPr marL="342900" indent="-342900">
              <a:buFont typeface="Arial" panose="020B0604020202020204" pitchFamily="34" charset="0"/>
              <a:buChar char="•"/>
            </a:pPr>
            <a:r>
              <a:rPr lang="el-GR" sz="2300" dirty="0"/>
              <a:t>Συνδυασμός </a:t>
            </a:r>
            <a:r>
              <a:rPr lang="el-GR" sz="2300" b="1" dirty="0" err="1"/>
              <a:t>πολυγραμματισμού</a:t>
            </a:r>
            <a:r>
              <a:rPr lang="el-GR" sz="2300" b="1" dirty="0"/>
              <a:t>, δημιουργικότητας και </a:t>
            </a:r>
            <a:r>
              <a:rPr lang="el-GR" sz="2300" b="1" dirty="0" err="1"/>
              <a:t>media</a:t>
            </a:r>
            <a:r>
              <a:rPr lang="el-GR" sz="2300" b="1" dirty="0"/>
              <a:t> </a:t>
            </a:r>
            <a:r>
              <a:rPr lang="el-GR" sz="2300" b="1" dirty="0" err="1"/>
              <a:t>literacy</a:t>
            </a:r>
            <a:r>
              <a:rPr lang="el-GR" sz="2300" dirty="0"/>
              <a:t>.</a:t>
            </a:r>
          </a:p>
          <a:p>
            <a:endParaRPr lang="el-GR" dirty="0"/>
          </a:p>
          <a:p>
            <a:endParaRPr lang="el-GR" dirty="0"/>
          </a:p>
        </p:txBody>
      </p:sp>
      <p:pic>
        <p:nvPicPr>
          <p:cNvPr id="5" name="Εικόνα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068" y="4653135"/>
            <a:ext cx="2342081" cy="1758319"/>
          </a:xfrm>
          <a:prstGeom prst="rect">
            <a:avLst/>
          </a:prstGeom>
        </p:spPr>
      </p:pic>
      <p:pic>
        <p:nvPicPr>
          <p:cNvPr id="6" name="Εικόνα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3848" y="4005064"/>
            <a:ext cx="3168352" cy="2155342"/>
          </a:xfrm>
          <a:prstGeom prst="rect">
            <a:avLst/>
          </a:prstGeom>
        </p:spPr>
      </p:pic>
      <p:pic>
        <p:nvPicPr>
          <p:cNvPr id="7" name="Εικόνα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2558" y="4725144"/>
            <a:ext cx="2398666" cy="1686310"/>
          </a:xfrm>
          <a:prstGeom prst="rect">
            <a:avLst/>
          </a:prstGeom>
        </p:spPr>
      </p:pic>
    </p:spTree>
    <p:extLst>
      <p:ext uri="{BB962C8B-B14F-4D97-AF65-F5344CB8AC3E}">
        <p14:creationId xmlns:p14="http://schemas.microsoft.com/office/powerpoint/2010/main" val="13219563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514352"/>
            <a:ext cx="7990656" cy="1162050"/>
          </a:xfrm>
        </p:spPr>
        <p:txBody>
          <a:bodyPr/>
          <a:lstStyle/>
          <a:p>
            <a:r>
              <a:rPr lang="el-GR" sz="2800" b="1" dirty="0"/>
              <a:t>Παρουσίαση Εφαρμογών Δημιουργίας </a:t>
            </a:r>
            <a:r>
              <a:rPr lang="el-GR" sz="2800" b="1" dirty="0" err="1"/>
              <a:t>Video</a:t>
            </a:r>
            <a:r>
              <a:rPr lang="el-GR" sz="2800" b="1" dirty="0"/>
              <a:t> </a:t>
            </a:r>
            <a:r>
              <a:rPr lang="el-GR" sz="2800" b="1" dirty="0" err="1"/>
              <a:t>Games</a:t>
            </a:r>
            <a:r>
              <a:rPr lang="el-GR" sz="2800" b="1" dirty="0"/>
              <a:t/>
            </a:r>
            <a:br>
              <a:rPr lang="el-GR" sz="2800" b="1" dirty="0"/>
            </a:br>
            <a:endParaRPr lang="el-GR" dirty="0"/>
          </a:p>
        </p:txBody>
      </p:sp>
      <p:sp>
        <p:nvSpPr>
          <p:cNvPr id="3" name="Θέση κειμένου 2"/>
          <p:cNvSpPr>
            <a:spLocks noGrp="1"/>
          </p:cNvSpPr>
          <p:nvPr>
            <p:ph type="body" idx="2"/>
          </p:nvPr>
        </p:nvSpPr>
        <p:spPr>
          <a:xfrm>
            <a:off x="685800" y="1676400"/>
            <a:ext cx="7702624" cy="2112640"/>
          </a:xfrm>
        </p:spPr>
        <p:txBody>
          <a:bodyPr>
            <a:normAutofit fontScale="40000" lnSpcReduction="20000"/>
          </a:bodyPr>
          <a:lstStyle/>
          <a:p>
            <a:r>
              <a:rPr lang="el-GR" sz="3300" dirty="0"/>
              <a:t>Εκμάθηση εργαλείων που επιτρέπουν στους μαθητές να δημιουργήσουν </a:t>
            </a:r>
            <a:r>
              <a:rPr lang="el-GR" sz="3300" dirty="0" err="1"/>
              <a:t>διαδραστικά</a:t>
            </a:r>
            <a:r>
              <a:rPr lang="el-GR" sz="3300" dirty="0"/>
              <a:t> εκπαιδευτικά παιχνίδια:</a:t>
            </a:r>
          </a:p>
          <a:p>
            <a:pPr lvl="1"/>
            <a:r>
              <a:rPr lang="el-GR" sz="3300" b="1" dirty="0" err="1"/>
              <a:t>Beecarbonize</a:t>
            </a:r>
            <a:r>
              <a:rPr lang="el-GR" sz="3300" dirty="0"/>
              <a:t> – εκπαιδευτικό παιχνίδι για περιβαλλοντικά ζητήματα.</a:t>
            </a:r>
          </a:p>
          <a:p>
            <a:pPr lvl="1"/>
            <a:r>
              <a:rPr lang="el-GR" sz="3300" b="1" dirty="0" err="1"/>
              <a:t>app.generally.com</a:t>
            </a:r>
            <a:r>
              <a:rPr lang="el-GR" sz="3300" dirty="0"/>
              <a:t> – δημιουργία σεναρίων και εφαρμογών.</a:t>
            </a:r>
          </a:p>
          <a:p>
            <a:pPr lvl="1"/>
            <a:r>
              <a:rPr lang="el-GR" sz="3300" b="1" dirty="0" err="1"/>
              <a:t>puzzel.org</a:t>
            </a:r>
            <a:r>
              <a:rPr lang="el-GR" sz="3300" dirty="0"/>
              <a:t> – δημιουργία </a:t>
            </a:r>
            <a:r>
              <a:rPr lang="el-GR" sz="3300" dirty="0" err="1"/>
              <a:t>παζλ</a:t>
            </a:r>
            <a:r>
              <a:rPr lang="el-GR" sz="3300" dirty="0"/>
              <a:t>, κουίζ, </a:t>
            </a:r>
            <a:r>
              <a:rPr lang="el-GR" sz="3300" dirty="0" err="1"/>
              <a:t>διαδραστικών</a:t>
            </a:r>
            <a:r>
              <a:rPr lang="el-GR" sz="3300" dirty="0"/>
              <a:t> ασκήσεων.</a:t>
            </a:r>
          </a:p>
          <a:p>
            <a:pPr lvl="1"/>
            <a:r>
              <a:rPr lang="el-GR" sz="3300" b="1" dirty="0" err="1"/>
              <a:t>mazegenerator.net</a:t>
            </a:r>
            <a:r>
              <a:rPr lang="el-GR" sz="3300" dirty="0"/>
              <a:t> – δημιουργία λαβυρίνθων.</a:t>
            </a:r>
          </a:p>
          <a:p>
            <a:pPr lvl="1"/>
            <a:r>
              <a:rPr lang="el-GR" sz="3300" b="1" dirty="0" err="1" smtClean="0"/>
              <a:t>learning</a:t>
            </a:r>
            <a:r>
              <a:rPr lang="en-GB" sz="3300" b="1" dirty="0" smtClean="0"/>
              <a:t>A</a:t>
            </a:r>
            <a:r>
              <a:rPr lang="el-GR" sz="3300" b="1" dirty="0" err="1" smtClean="0"/>
              <a:t>pp</a:t>
            </a:r>
            <a:r>
              <a:rPr lang="en-GB" sz="3300" b="1" dirty="0"/>
              <a:t>s</a:t>
            </a:r>
            <a:r>
              <a:rPr lang="el-GR" sz="3300" b="1" dirty="0" smtClean="0"/>
              <a:t>.</a:t>
            </a:r>
            <a:r>
              <a:rPr lang="el-GR" sz="3300" b="1" dirty="0" err="1" smtClean="0"/>
              <a:t>org</a:t>
            </a:r>
            <a:r>
              <a:rPr lang="el-GR" sz="3300" dirty="0" smtClean="0"/>
              <a:t> </a:t>
            </a:r>
            <a:r>
              <a:rPr lang="el-GR" sz="3300" dirty="0"/>
              <a:t>– εκπαιδευτικά </a:t>
            </a:r>
            <a:r>
              <a:rPr lang="el-GR" sz="3300" dirty="0" err="1"/>
              <a:t>mini</a:t>
            </a:r>
            <a:r>
              <a:rPr lang="el-GR" sz="3300" dirty="0"/>
              <a:t>-</a:t>
            </a:r>
            <a:r>
              <a:rPr lang="el-GR" sz="3300" dirty="0" err="1"/>
              <a:t>games</a:t>
            </a:r>
            <a:r>
              <a:rPr lang="el-GR" sz="3300" dirty="0"/>
              <a:t>.</a:t>
            </a:r>
          </a:p>
          <a:p>
            <a:pPr lvl="1"/>
            <a:r>
              <a:rPr lang="el-GR" sz="3300" b="1" dirty="0" err="1"/>
              <a:t>unity.com</a:t>
            </a:r>
            <a:r>
              <a:rPr lang="el-GR" sz="3300" b="1" dirty="0"/>
              <a:t>/</a:t>
            </a:r>
            <a:r>
              <a:rPr lang="el-GR" sz="3300" b="1" dirty="0" err="1"/>
              <a:t>learn</a:t>
            </a:r>
            <a:r>
              <a:rPr lang="el-GR" sz="3300" dirty="0"/>
              <a:t> – δημιουργία επαγγελματικών παιχνιδιών.</a:t>
            </a:r>
          </a:p>
          <a:p>
            <a:pPr lvl="1"/>
            <a:r>
              <a:rPr lang="el-GR" sz="3300" b="1" dirty="0" err="1"/>
              <a:t>gamemaker.io</a:t>
            </a:r>
            <a:r>
              <a:rPr lang="el-GR" sz="3300" dirty="0"/>
              <a:t> – χρήση για ανάπτυξη παιχνιδιών με καθοδηγούμενα </a:t>
            </a:r>
            <a:r>
              <a:rPr lang="el-GR" sz="3300" dirty="0" err="1"/>
              <a:t>tutorials</a:t>
            </a:r>
            <a:r>
              <a:rPr lang="el-GR" sz="3300" dirty="0"/>
              <a:t>.</a:t>
            </a:r>
          </a:p>
          <a:p>
            <a:endParaRPr lang="el-GR"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860032" y="3573016"/>
            <a:ext cx="4055357" cy="1872208"/>
          </a:xfrm>
        </p:spPr>
      </p:pic>
      <p:pic>
        <p:nvPicPr>
          <p:cNvPr id="6" name="Εικόνα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3429000"/>
            <a:ext cx="4176464" cy="3057768"/>
          </a:xfrm>
          <a:prstGeom prst="rect">
            <a:avLst/>
          </a:prstGeom>
        </p:spPr>
      </p:pic>
    </p:spTree>
    <p:extLst>
      <p:ext uri="{BB962C8B-B14F-4D97-AF65-F5344CB8AC3E}">
        <p14:creationId xmlns:p14="http://schemas.microsoft.com/office/powerpoint/2010/main" val="36174585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476672"/>
            <a:ext cx="2520280" cy="1656184"/>
          </a:xfrm>
        </p:spPr>
        <p:txBody>
          <a:bodyPr>
            <a:normAutofit/>
          </a:bodyPr>
          <a:lstStyle/>
          <a:p>
            <a:r>
              <a:rPr lang="el-GR" dirty="0"/>
              <a:t>Δημιουργία </a:t>
            </a:r>
            <a:r>
              <a:rPr lang="el-GR" dirty="0" err="1"/>
              <a:t>Video</a:t>
            </a:r>
            <a:r>
              <a:rPr lang="el-GR" dirty="0"/>
              <a:t> </a:t>
            </a:r>
            <a:r>
              <a:rPr lang="el-GR" dirty="0" err="1"/>
              <a:t>Animation</a:t>
            </a:r>
            <a:r>
              <a:rPr lang="el-GR" dirty="0"/>
              <a:t> με Τεχνητή Νοημοσύνη (AI)</a:t>
            </a:r>
            <a:br>
              <a:rPr lang="el-GR" dirty="0"/>
            </a:br>
            <a:endParaRPr lang="el-GR" dirty="0"/>
          </a:p>
        </p:txBody>
      </p:sp>
      <p:sp>
        <p:nvSpPr>
          <p:cNvPr id="3" name="Θέση κειμένου 2"/>
          <p:cNvSpPr>
            <a:spLocks noGrp="1"/>
          </p:cNvSpPr>
          <p:nvPr>
            <p:ph type="body" sz="half" idx="2"/>
          </p:nvPr>
        </p:nvSpPr>
        <p:spPr>
          <a:xfrm>
            <a:off x="107504" y="2132856"/>
            <a:ext cx="3240360" cy="4104456"/>
          </a:xfrm>
        </p:spPr>
        <p:txBody>
          <a:bodyPr>
            <a:normAutofit fontScale="47500" lnSpcReduction="20000"/>
          </a:bodyPr>
          <a:lstStyle/>
          <a:p>
            <a:pPr marL="457200" indent="-457200">
              <a:buFont typeface="Arial" panose="020B0604020202020204" pitchFamily="34" charset="0"/>
              <a:buChar char="•"/>
            </a:pPr>
            <a:r>
              <a:rPr lang="el-GR" sz="4000" dirty="0"/>
              <a:t>Παρουσίαση εργαλείων AI για τη δημιουργία βίντεο </a:t>
            </a:r>
            <a:r>
              <a:rPr lang="el-GR" sz="4000" dirty="0" err="1"/>
              <a:t>animation</a:t>
            </a:r>
            <a:r>
              <a:rPr lang="el-GR" sz="4000" dirty="0"/>
              <a:t>.</a:t>
            </a:r>
          </a:p>
          <a:p>
            <a:pPr marL="457200" indent="-457200">
              <a:buFont typeface="Arial" panose="020B0604020202020204" pitchFamily="34" charset="0"/>
              <a:buChar char="•"/>
            </a:pPr>
            <a:r>
              <a:rPr lang="el-GR" sz="4000" dirty="0"/>
              <a:t>Εκμάθηση τεχνικών για:</a:t>
            </a:r>
          </a:p>
          <a:p>
            <a:pPr lvl="1"/>
            <a:r>
              <a:rPr lang="el-GR" sz="4000" b="1" dirty="0"/>
              <a:t>Αυτόματη δημιουργία σεναρίων</a:t>
            </a:r>
            <a:r>
              <a:rPr lang="el-GR" sz="4000" dirty="0"/>
              <a:t>.</a:t>
            </a:r>
          </a:p>
          <a:p>
            <a:pPr lvl="1"/>
            <a:r>
              <a:rPr lang="el-GR" sz="4000" b="1" dirty="0"/>
              <a:t>Κινούμενα γραφικά (</a:t>
            </a:r>
            <a:r>
              <a:rPr lang="el-GR" sz="4000" b="1" dirty="0" err="1"/>
              <a:t>animated</a:t>
            </a:r>
            <a:r>
              <a:rPr lang="el-GR" sz="4000" b="1" dirty="0"/>
              <a:t> </a:t>
            </a:r>
            <a:r>
              <a:rPr lang="el-GR" sz="4000" b="1" dirty="0" err="1"/>
              <a:t>scenes</a:t>
            </a:r>
            <a:r>
              <a:rPr lang="el-GR" sz="4000" b="1" dirty="0"/>
              <a:t>)</a:t>
            </a:r>
            <a:r>
              <a:rPr lang="el-GR" sz="4000" dirty="0"/>
              <a:t>.</a:t>
            </a:r>
          </a:p>
          <a:p>
            <a:pPr lvl="1"/>
            <a:r>
              <a:rPr lang="el-GR" sz="4000" b="1" dirty="0"/>
              <a:t>Φωνητική αφήγηση με AI (</a:t>
            </a:r>
            <a:r>
              <a:rPr lang="el-GR" sz="4000" b="1" dirty="0" err="1"/>
              <a:t>voice</a:t>
            </a:r>
            <a:r>
              <a:rPr lang="el-GR" sz="4000" b="1" dirty="0"/>
              <a:t>-</a:t>
            </a:r>
            <a:r>
              <a:rPr lang="el-GR" sz="4000" b="1" dirty="0" err="1"/>
              <a:t>over</a:t>
            </a:r>
            <a:r>
              <a:rPr lang="el-GR" sz="4000" b="1" dirty="0"/>
              <a:t>)</a:t>
            </a:r>
            <a:r>
              <a:rPr lang="el-GR" sz="4000" dirty="0"/>
              <a:t>.</a:t>
            </a:r>
          </a:p>
          <a:p>
            <a:pPr marL="457200" indent="-457200">
              <a:buFont typeface="Arial" panose="020B0604020202020204" pitchFamily="34" charset="0"/>
              <a:buChar char="•"/>
            </a:pPr>
            <a:r>
              <a:rPr lang="el-GR" sz="4000" dirty="0"/>
              <a:t>Δημιουργία εκπαιδευτικών </a:t>
            </a:r>
            <a:r>
              <a:rPr lang="el-GR" sz="4000" dirty="0" err="1"/>
              <a:t>animations</a:t>
            </a:r>
            <a:r>
              <a:rPr lang="el-GR" sz="4000" dirty="0"/>
              <a:t> από ή για μαθητές — ιδανικά για δύσκολες ή αφηρημένες </a:t>
            </a:r>
            <a:r>
              <a:rPr lang="el-GR" sz="4000" dirty="0" smtClean="0"/>
              <a:t>έννοιες.</a:t>
            </a:r>
            <a:endParaRPr lang="el-GR" sz="4000" dirty="0"/>
          </a:p>
          <a:p>
            <a:endParaRPr lang="el-GR" dirty="0"/>
          </a:p>
        </p:txBody>
      </p:sp>
      <p:pic>
        <p:nvPicPr>
          <p:cNvPr id="5" name="Θέση εικόνας 4">
            <a:hlinkClick r:id="rId2"/>
          </p:cNvPr>
          <p:cNvPicPr>
            <a:picLocks noGrp="1" noChangeAspect="1"/>
          </p:cNvPicPr>
          <p:nvPr>
            <p:ph type="pic" idx="1"/>
          </p:nvPr>
        </p:nvPicPr>
        <p:blipFill>
          <a:blip r:embed="rId3">
            <a:extLst>
              <a:ext uri="{28A0092B-C50C-407E-A947-70E740481C1C}">
                <a14:useLocalDpi xmlns:a14="http://schemas.microsoft.com/office/drawing/2010/main" val="0"/>
              </a:ext>
            </a:extLst>
          </a:blip>
          <a:srcRect l="13172" r="13172"/>
          <a:stretch>
            <a:fillRect/>
          </a:stretch>
        </p:blipFill>
        <p:spPr>
          <a:xfrm rot="420000">
            <a:off x="3236776" y="1236053"/>
            <a:ext cx="4865051" cy="3879850"/>
          </a:xfrm>
        </p:spPr>
      </p:pic>
    </p:spTree>
    <p:extLst>
      <p:ext uri="{BB962C8B-B14F-4D97-AF65-F5344CB8AC3E}">
        <p14:creationId xmlns:p14="http://schemas.microsoft.com/office/powerpoint/2010/main" val="5275972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514352"/>
            <a:ext cx="7990656" cy="1162050"/>
          </a:xfrm>
        </p:spPr>
        <p:txBody>
          <a:bodyPr/>
          <a:lstStyle/>
          <a:p>
            <a:pPr algn="ctr"/>
            <a:r>
              <a:rPr lang="el-GR" sz="2800" b="1" dirty="0"/>
              <a:t>Παρουσίαση Εφαρμογών Δημιουργίας Εκπαιδευτικών </a:t>
            </a:r>
            <a:r>
              <a:rPr lang="el-GR" sz="2800" b="1" dirty="0" err="1"/>
              <a:t>Quiz</a:t>
            </a:r>
            <a:r>
              <a:rPr lang="el-GR" sz="2800" b="1" dirty="0"/>
              <a:t/>
            </a:r>
            <a:br>
              <a:rPr lang="el-GR" sz="2800" b="1" dirty="0"/>
            </a:br>
            <a:endParaRPr lang="el-GR" dirty="0"/>
          </a:p>
        </p:txBody>
      </p:sp>
      <p:sp>
        <p:nvSpPr>
          <p:cNvPr id="3" name="Θέση κειμένου 2"/>
          <p:cNvSpPr>
            <a:spLocks noGrp="1"/>
          </p:cNvSpPr>
          <p:nvPr>
            <p:ph type="body" idx="2"/>
          </p:nvPr>
        </p:nvSpPr>
        <p:spPr>
          <a:xfrm>
            <a:off x="685800" y="1676400"/>
            <a:ext cx="3886200" cy="4272880"/>
          </a:xfrm>
        </p:spPr>
        <p:txBody>
          <a:bodyPr>
            <a:normAutofit fontScale="62500" lnSpcReduction="20000"/>
          </a:bodyPr>
          <a:lstStyle/>
          <a:p>
            <a:pPr marL="457200" indent="-457200">
              <a:buFont typeface="Arial" panose="020B0604020202020204" pitchFamily="34" charset="0"/>
              <a:buChar char="•"/>
            </a:pPr>
            <a:r>
              <a:rPr lang="el-GR" sz="3300" dirty="0"/>
              <a:t>Εργαλεία για τη δημιουργία παιχνιδιών γνώσεων:</a:t>
            </a:r>
          </a:p>
          <a:p>
            <a:pPr marL="1097280" lvl="1" indent="-457200">
              <a:buFont typeface="Wingdings" panose="05000000000000000000" pitchFamily="2" charset="2"/>
              <a:buChar char="§"/>
            </a:pPr>
            <a:r>
              <a:rPr lang="el-GR" sz="3300" dirty="0" err="1"/>
              <a:t>Quiz</a:t>
            </a:r>
            <a:r>
              <a:rPr lang="el-GR" sz="3300" dirty="0"/>
              <a:t> πολλαπλής </a:t>
            </a:r>
            <a:r>
              <a:rPr lang="el-GR" sz="3300" dirty="0" smtClean="0"/>
              <a:t>επιλογής.</a:t>
            </a:r>
            <a:endParaRPr lang="en-GB" sz="3300" dirty="0" smtClean="0"/>
          </a:p>
          <a:p>
            <a:pPr marL="1097280" lvl="1" indent="-457200">
              <a:buFont typeface="Wingdings" panose="05000000000000000000" pitchFamily="2" charset="2"/>
              <a:buChar char="§"/>
            </a:pPr>
            <a:r>
              <a:rPr lang="el-GR" sz="3300" dirty="0" smtClean="0"/>
              <a:t>Παιχνίδια </a:t>
            </a:r>
            <a:r>
              <a:rPr lang="el-GR" sz="3300" dirty="0"/>
              <a:t>με ερωτήσεις και επίπεδα </a:t>
            </a:r>
            <a:r>
              <a:rPr lang="el-GR" sz="3300" dirty="0" smtClean="0"/>
              <a:t>δυσκολίας.</a:t>
            </a:r>
            <a:endParaRPr lang="en-GB" sz="3300" dirty="0" smtClean="0"/>
          </a:p>
          <a:p>
            <a:pPr marL="1097280" lvl="1" indent="-457200">
              <a:buFont typeface="Wingdings" panose="05000000000000000000" pitchFamily="2" charset="2"/>
              <a:buChar char="§"/>
            </a:pPr>
            <a:r>
              <a:rPr lang="el-GR" sz="3300" b="1" dirty="0" err="1" smtClean="0"/>
              <a:t>Escape</a:t>
            </a:r>
            <a:r>
              <a:rPr lang="el-GR" sz="3300" b="1" dirty="0" smtClean="0"/>
              <a:t> </a:t>
            </a:r>
            <a:r>
              <a:rPr lang="el-GR" sz="3300" b="1" dirty="0" err="1"/>
              <a:t>Room</a:t>
            </a:r>
            <a:r>
              <a:rPr lang="el-GR" sz="3300" b="1" dirty="0"/>
              <a:t> </a:t>
            </a:r>
            <a:r>
              <a:rPr lang="el-GR" sz="3300" b="1" dirty="0" err="1"/>
              <a:t>Quiz</a:t>
            </a:r>
            <a:r>
              <a:rPr lang="el-GR" sz="3300" dirty="0"/>
              <a:t> – </a:t>
            </a:r>
            <a:r>
              <a:rPr lang="el-GR" sz="3300" dirty="0" err="1"/>
              <a:t>διαδραστική</a:t>
            </a:r>
            <a:r>
              <a:rPr lang="el-GR" sz="3300" dirty="0"/>
              <a:t> πρόκληση επίλυσης γρίφων με στόχο την «απόδραση».</a:t>
            </a:r>
          </a:p>
          <a:p>
            <a:pPr marL="457200" indent="-457200">
              <a:buFont typeface="Arial" panose="020B0604020202020204" pitchFamily="34" charset="0"/>
              <a:buChar char="•"/>
            </a:pPr>
            <a:r>
              <a:rPr lang="el-GR" sz="3300" dirty="0"/>
              <a:t>Παρουσίαση τρόπων χρήσης αυτών των </a:t>
            </a:r>
            <a:r>
              <a:rPr lang="el-GR" sz="3300" dirty="0" err="1"/>
              <a:t>quiz</a:t>
            </a:r>
            <a:r>
              <a:rPr lang="el-GR" sz="3300" dirty="0"/>
              <a:t> στην τάξη για αξιολόγηση ή επανάληψη.</a:t>
            </a:r>
          </a:p>
          <a:p>
            <a:endParaRPr lang="el-GR" dirty="0"/>
          </a:p>
        </p:txBody>
      </p:sp>
      <p:pic>
        <p:nvPicPr>
          <p:cNvPr id="5" name="Θέση περιεχομένου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004048" y="1412776"/>
            <a:ext cx="3672408" cy="4925280"/>
          </a:xfrm>
        </p:spPr>
      </p:pic>
    </p:spTree>
    <p:extLst>
      <p:ext uri="{BB962C8B-B14F-4D97-AF65-F5344CB8AC3E}">
        <p14:creationId xmlns:p14="http://schemas.microsoft.com/office/powerpoint/2010/main" val="7963623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514352"/>
            <a:ext cx="7990656" cy="1162050"/>
          </a:xfrm>
        </p:spPr>
        <p:txBody>
          <a:bodyPr/>
          <a:lstStyle/>
          <a:p>
            <a:pPr algn="ctr"/>
            <a:r>
              <a:rPr lang="el-GR" sz="2800" b="1" dirty="0"/>
              <a:t>Δημιουργία </a:t>
            </a:r>
            <a:r>
              <a:rPr lang="el-GR" sz="2800" b="1" dirty="0" err="1"/>
              <a:t>Escape</a:t>
            </a:r>
            <a:r>
              <a:rPr lang="el-GR" sz="2800" b="1" dirty="0"/>
              <a:t> </a:t>
            </a:r>
            <a:r>
              <a:rPr lang="el-GR" sz="2800" b="1" dirty="0" err="1"/>
              <a:t>Room</a:t>
            </a:r>
            <a:r>
              <a:rPr lang="el-GR" sz="2800" b="1" dirty="0"/>
              <a:t> </a:t>
            </a:r>
            <a:r>
              <a:rPr lang="el-GR" sz="2800" b="1" dirty="0" err="1"/>
              <a:t>Quiz</a:t>
            </a:r>
            <a:r>
              <a:rPr lang="el-GR" sz="2800" b="1" dirty="0"/>
              <a:t> &amp; Ανάρτηση στο </a:t>
            </a:r>
            <a:r>
              <a:rPr lang="el-GR" sz="2800" b="1" dirty="0" err="1" smtClean="0"/>
              <a:t>Padlet</a:t>
            </a:r>
            <a:endParaRPr lang="el-GR" dirty="0"/>
          </a:p>
        </p:txBody>
      </p:sp>
      <p:sp>
        <p:nvSpPr>
          <p:cNvPr id="3" name="Θέση κειμένου 2"/>
          <p:cNvSpPr>
            <a:spLocks noGrp="1"/>
          </p:cNvSpPr>
          <p:nvPr>
            <p:ph type="body" idx="2"/>
          </p:nvPr>
        </p:nvSpPr>
        <p:spPr>
          <a:xfrm>
            <a:off x="685800" y="1676400"/>
            <a:ext cx="7630616" cy="1248544"/>
          </a:xfrm>
        </p:spPr>
        <p:txBody>
          <a:bodyPr>
            <a:normAutofit fontScale="47500" lnSpcReduction="20000"/>
          </a:bodyPr>
          <a:lstStyle/>
          <a:p>
            <a:r>
              <a:rPr lang="el-GR" sz="3300" dirty="0"/>
              <a:t>Πρακτική δραστηριότητα:</a:t>
            </a:r>
          </a:p>
          <a:p>
            <a:pPr lvl="1"/>
            <a:r>
              <a:rPr lang="el-GR" sz="3300" dirty="0"/>
              <a:t>Οι εκπαιδευτικοί δημιούργησαν το δικό τους </a:t>
            </a:r>
            <a:r>
              <a:rPr lang="el-GR" sz="3300" dirty="0" err="1"/>
              <a:t>escape</a:t>
            </a:r>
            <a:r>
              <a:rPr lang="el-GR" sz="3300" dirty="0"/>
              <a:t> </a:t>
            </a:r>
            <a:r>
              <a:rPr lang="el-GR" sz="3300" dirty="0" err="1"/>
              <a:t>room</a:t>
            </a:r>
            <a:r>
              <a:rPr lang="el-GR" sz="3300" dirty="0"/>
              <a:t> </a:t>
            </a:r>
            <a:r>
              <a:rPr lang="el-GR" sz="3300" dirty="0" err="1"/>
              <a:t>quiz</a:t>
            </a:r>
            <a:r>
              <a:rPr lang="el-GR" sz="3300" dirty="0"/>
              <a:t>.</a:t>
            </a:r>
          </a:p>
          <a:p>
            <a:pPr lvl="1"/>
            <a:r>
              <a:rPr lang="el-GR" sz="3300" dirty="0"/>
              <a:t>Συνδυασμός </a:t>
            </a:r>
            <a:r>
              <a:rPr lang="el-GR" sz="3300" b="1" dirty="0"/>
              <a:t>γνώσεων, γρίφων, αφήγησης και δημιουργικότητας</a:t>
            </a:r>
            <a:r>
              <a:rPr lang="el-GR" sz="3300" dirty="0"/>
              <a:t>.</a:t>
            </a:r>
          </a:p>
          <a:p>
            <a:pPr lvl="1"/>
            <a:r>
              <a:rPr lang="el-GR" sz="3300" dirty="0"/>
              <a:t>Το </a:t>
            </a:r>
            <a:r>
              <a:rPr lang="el-GR" sz="3300" dirty="0" err="1"/>
              <a:t>quiz</a:t>
            </a:r>
            <a:r>
              <a:rPr lang="el-GR" sz="3300" dirty="0"/>
              <a:t> αναρτήθηκε στην πλατφόρμα </a:t>
            </a:r>
            <a:r>
              <a:rPr lang="el-GR" sz="3300" b="1" dirty="0" err="1"/>
              <a:t>Padlet</a:t>
            </a:r>
            <a:r>
              <a:rPr lang="el-GR" sz="3300" dirty="0"/>
              <a:t> για συνεργατική χρήση και αξιολόγηση από άλλους συμμετέχοντες.</a:t>
            </a:r>
          </a:p>
          <a:p>
            <a:endParaRPr lang="el-GR" dirty="0"/>
          </a:p>
          <a:p>
            <a:endParaRPr lang="el-GR"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1080223">
            <a:off x="6450670" y="3024731"/>
            <a:ext cx="2415135" cy="2345525"/>
          </a:xfrm>
        </p:spPr>
      </p:pic>
      <p:pic>
        <p:nvPicPr>
          <p:cNvPr id="6" name="Εικόνα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378549">
            <a:off x="170385" y="3574569"/>
            <a:ext cx="2937545" cy="1614850"/>
          </a:xfrm>
          <a:prstGeom prst="rect">
            <a:avLst/>
          </a:prstGeom>
        </p:spPr>
      </p:pic>
      <p:pic>
        <p:nvPicPr>
          <p:cNvPr id="7" name="Εικόνα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1944" y="4077072"/>
            <a:ext cx="3643006" cy="2016224"/>
          </a:xfrm>
          <a:prstGeom prst="rect">
            <a:avLst/>
          </a:prstGeom>
        </p:spPr>
      </p:pic>
    </p:spTree>
    <p:extLst>
      <p:ext uri="{BB962C8B-B14F-4D97-AF65-F5344CB8AC3E}">
        <p14:creationId xmlns:p14="http://schemas.microsoft.com/office/powerpoint/2010/main" val="6827262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514352"/>
            <a:ext cx="7846640" cy="898424"/>
          </a:xfrm>
        </p:spPr>
        <p:txBody>
          <a:bodyPr/>
          <a:lstStyle/>
          <a:p>
            <a:pPr algn="ctr"/>
            <a:r>
              <a:rPr lang="en-GB" sz="2800" b="1" dirty="0" smtClean="0"/>
              <a:t/>
            </a:r>
            <a:br>
              <a:rPr lang="en-GB" sz="2800" b="1" dirty="0" smtClean="0"/>
            </a:br>
            <a:r>
              <a:rPr lang="el-GR" sz="2800" b="1" dirty="0" err="1" smtClean="0"/>
              <a:t>Outdoor</a:t>
            </a:r>
            <a:r>
              <a:rPr lang="el-GR" sz="2800" b="1" dirty="0" smtClean="0"/>
              <a:t> </a:t>
            </a:r>
            <a:r>
              <a:rPr lang="el-GR" sz="2800" b="1" dirty="0" err="1" smtClean="0"/>
              <a:t>Learning</a:t>
            </a:r>
            <a:r>
              <a:rPr lang="el-GR" sz="2800" b="1" dirty="0"/>
              <a:t/>
            </a:r>
            <a:br>
              <a:rPr lang="el-GR" sz="2800" b="1" dirty="0"/>
            </a:br>
            <a:endParaRPr lang="el-GR" dirty="0"/>
          </a:p>
        </p:txBody>
      </p:sp>
      <p:sp>
        <p:nvSpPr>
          <p:cNvPr id="3" name="Θέση κειμένου 2"/>
          <p:cNvSpPr>
            <a:spLocks noGrp="1"/>
          </p:cNvSpPr>
          <p:nvPr>
            <p:ph type="body" idx="2"/>
          </p:nvPr>
        </p:nvSpPr>
        <p:spPr>
          <a:xfrm>
            <a:off x="683568" y="1340768"/>
            <a:ext cx="7990656" cy="672480"/>
          </a:xfrm>
        </p:spPr>
        <p:txBody>
          <a:bodyPr>
            <a:normAutofit fontScale="62500" lnSpcReduction="20000"/>
          </a:bodyPr>
          <a:lstStyle/>
          <a:p>
            <a:r>
              <a:rPr lang="el-GR" sz="2900" dirty="0"/>
              <a:t>Το μάθημα πραγματοποιήθηκε </a:t>
            </a:r>
            <a:r>
              <a:rPr lang="el-GR" sz="2900" b="1" dirty="0"/>
              <a:t>σε εξωτερικό περιβάλλον</a:t>
            </a:r>
            <a:r>
              <a:rPr lang="el-GR" sz="2900" dirty="0"/>
              <a:t>, χωρίς ψηφιακά μέσα.</a:t>
            </a:r>
          </a:p>
          <a:p>
            <a:r>
              <a:rPr lang="el-GR" sz="2900" dirty="0"/>
              <a:t>Οι εκπαιδευτικοί περπάτησαν σε πάρκο της Πράγας και παρατήρησαν το τοπίο.</a:t>
            </a:r>
          </a:p>
          <a:p>
            <a:endParaRPr lang="el-GR"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5076056" y="2020472"/>
            <a:ext cx="3024336" cy="2222928"/>
          </a:xfrm>
        </p:spPr>
      </p:pic>
      <p:pic>
        <p:nvPicPr>
          <p:cNvPr id="6" name="Εικόνα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1640" y="4306506"/>
            <a:ext cx="3078088" cy="2317619"/>
          </a:xfrm>
          <a:prstGeom prst="rect">
            <a:avLst/>
          </a:prstGeom>
        </p:spPr>
      </p:pic>
      <p:pic>
        <p:nvPicPr>
          <p:cNvPr id="7" name="Εικόνα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3648" y="1988840"/>
            <a:ext cx="3006080" cy="2254560"/>
          </a:xfrm>
          <a:prstGeom prst="rect">
            <a:avLst/>
          </a:prstGeom>
        </p:spPr>
      </p:pic>
      <p:pic>
        <p:nvPicPr>
          <p:cNvPr id="8" name="Εικόνα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76056" y="4357729"/>
            <a:ext cx="3024336" cy="2277147"/>
          </a:xfrm>
          <a:prstGeom prst="rect">
            <a:avLst/>
          </a:prstGeom>
        </p:spPr>
      </p:pic>
    </p:spTree>
    <p:extLst>
      <p:ext uri="{BB962C8B-B14F-4D97-AF65-F5344CB8AC3E}">
        <p14:creationId xmlns:p14="http://schemas.microsoft.com/office/powerpoint/2010/main" val="29621426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1214422"/>
            <a:ext cx="8229600" cy="1143000"/>
          </a:xfrm>
        </p:spPr>
        <p:txBody>
          <a:bodyPr>
            <a:noAutofit/>
          </a:bodyPr>
          <a:lstStyle/>
          <a:p>
            <a:pPr algn="ctr"/>
            <a:r>
              <a:rPr lang="el-GR" sz="2800" b="1" dirty="0" smtClean="0"/>
              <a:t>Σε έναν κόσμο που συνεχώς ψηφιοποιείται, η προστασία, η ανακάλυψη και η ανάδειξη της Τέχνης, των Μουσείων και της Πολιτιστικής Κληρονομιάς απέκτησαν νέες προοπτικές.</a:t>
            </a:r>
            <a:endParaRPr lang="el-GR" sz="2800" b="1" dirty="0"/>
          </a:p>
        </p:txBody>
      </p:sp>
      <p:sp>
        <p:nvSpPr>
          <p:cNvPr id="3" name="2 - Θέση περιεχομένου"/>
          <p:cNvSpPr>
            <a:spLocks noGrp="1"/>
          </p:cNvSpPr>
          <p:nvPr>
            <p:ph idx="1"/>
          </p:nvPr>
        </p:nvSpPr>
        <p:spPr>
          <a:xfrm>
            <a:off x="642910" y="2714620"/>
            <a:ext cx="8072494" cy="2928958"/>
          </a:xfrm>
        </p:spPr>
        <p:txBody>
          <a:bodyPr>
            <a:normAutofit lnSpcReduction="10000"/>
          </a:bodyPr>
          <a:lstStyle/>
          <a:p>
            <a:pPr algn="just"/>
            <a:r>
              <a:rPr lang="el-GR" sz="1800" dirty="0" smtClean="0"/>
              <a:t>Αυτό το εκπαιδευτικό πρόγραμμα πρόσφερε μια ολιστική προσέγγιση για την αξιοποίηση των ψηφιακών τεχνολογιών στην παρουσίαση και προβολή της Πολιτιστικής Κληρονομιάς, ενώ παράλληλα ενίσχυσε την κατανόηση γύρω από την καλλιτεχνική δημιουργία και τα πλεονεκτήματα της εκπαίδευσης στο εξωτερικό.</a:t>
            </a:r>
          </a:p>
          <a:p>
            <a:pPr algn="just">
              <a:buNone/>
            </a:pPr>
            <a:endParaRPr lang="en-US" sz="1800" dirty="0" smtClean="0"/>
          </a:p>
          <a:p>
            <a:pPr algn="just"/>
            <a:r>
              <a:rPr lang="el-GR" sz="1800" dirty="0" smtClean="0"/>
              <a:t>Οι συμμετέχοντες εμβάθυναν στη χρήση ψηφιακών εργαλείων, </a:t>
            </a:r>
            <a:r>
              <a:rPr lang="el-GR" sz="1800" dirty="0" err="1" smtClean="0"/>
              <a:t>πολυμεσικών</a:t>
            </a:r>
            <a:r>
              <a:rPr lang="el-GR" sz="1800" dirty="0" smtClean="0"/>
              <a:t> πόρων και </a:t>
            </a:r>
            <a:r>
              <a:rPr lang="el-GR" sz="1800" dirty="0" err="1" smtClean="0"/>
              <a:t>διαδραστικών</a:t>
            </a:r>
            <a:r>
              <a:rPr lang="el-GR" sz="1800" dirty="0" smtClean="0"/>
              <a:t> πλατφορμών για την ανάπτυξη ελκυστικών και δυναμικών εκπαιδευτικών προγραμμάτων, επικεντρωμένων στις αξίες της Εκπαίδευσης Πολιτιστικής Κληρονομιάς και της Ευρωπαϊκής Ψηφιακής Κληρονομιάς.</a:t>
            </a:r>
            <a:endParaRPr lang="en-US" sz="1800" dirty="0" smtClean="0"/>
          </a:p>
          <a:p>
            <a:endParaRPr lang="el-GR" sz="15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lstStyle/>
          <a:p>
            <a:endParaRPr lang="el-GR"/>
          </a:p>
        </p:txBody>
      </p:sp>
      <p:pic>
        <p:nvPicPr>
          <p:cNvPr id="7" name="Θέση εικόνας 6"/>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5942" r="5942"/>
          <a:stretch>
            <a:fillRect/>
          </a:stretch>
        </p:blipFill>
        <p:spPr/>
      </p:pic>
      <p:pic>
        <p:nvPicPr>
          <p:cNvPr id="8" name="Εικόνα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868" y="2770177"/>
            <a:ext cx="2160240" cy="2880320"/>
          </a:xfrm>
          <a:prstGeom prst="rect">
            <a:avLst/>
          </a:prstGeom>
        </p:spPr>
      </p:pic>
      <p:pic>
        <p:nvPicPr>
          <p:cNvPr id="10" name="Εικόνα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035675">
            <a:off x="850200" y="120475"/>
            <a:ext cx="2106718" cy="2808957"/>
          </a:xfrm>
          <a:prstGeom prst="rect">
            <a:avLst/>
          </a:prstGeom>
        </p:spPr>
      </p:pic>
    </p:spTree>
    <p:extLst>
      <p:ext uri="{BB962C8B-B14F-4D97-AF65-F5344CB8AC3E}">
        <p14:creationId xmlns:p14="http://schemas.microsoft.com/office/powerpoint/2010/main" val="32591983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514352"/>
            <a:ext cx="8062664" cy="538384"/>
          </a:xfrm>
        </p:spPr>
        <p:txBody>
          <a:bodyPr/>
          <a:lstStyle/>
          <a:p>
            <a:pPr algn="ctr"/>
            <a:r>
              <a:rPr lang="el-GR" sz="2800" b="1" dirty="0"/>
              <a:t>Δημιουργία </a:t>
            </a:r>
            <a:r>
              <a:rPr lang="en-GB" sz="2800" b="1" dirty="0"/>
              <a:t>Comics</a:t>
            </a:r>
            <a:endParaRPr lang="el-GR" sz="2800" dirty="0"/>
          </a:p>
        </p:txBody>
      </p:sp>
      <p:sp>
        <p:nvSpPr>
          <p:cNvPr id="3" name="Θέση κειμένου 2"/>
          <p:cNvSpPr>
            <a:spLocks noGrp="1"/>
          </p:cNvSpPr>
          <p:nvPr>
            <p:ph type="body" idx="2"/>
          </p:nvPr>
        </p:nvSpPr>
        <p:spPr>
          <a:xfrm>
            <a:off x="395536" y="1196752"/>
            <a:ext cx="8136904" cy="1368152"/>
          </a:xfrm>
        </p:spPr>
        <p:txBody>
          <a:bodyPr>
            <a:normAutofit fontScale="55000" lnSpcReduction="20000"/>
          </a:bodyPr>
          <a:lstStyle/>
          <a:p>
            <a:pPr marL="457200" indent="-457200">
              <a:buFont typeface="Arial" panose="020B0604020202020204" pitchFamily="34" charset="0"/>
              <a:buChar char="•"/>
            </a:pPr>
            <a:r>
              <a:rPr lang="el-GR" sz="2900" b="1" dirty="0"/>
              <a:t>Οι συμμετέχοντες δημιούργησαν καλλιτεχνικές αποτυπώσεις (ζωγραφική)</a:t>
            </a:r>
            <a:r>
              <a:rPr lang="el-GR" sz="2900" dirty="0"/>
              <a:t>.</a:t>
            </a:r>
          </a:p>
          <a:p>
            <a:pPr marL="457200" indent="-457200">
              <a:buFont typeface="Arial" panose="020B0604020202020204" pitchFamily="34" charset="0"/>
              <a:buChar char="•"/>
            </a:pPr>
            <a:r>
              <a:rPr lang="el-GR" sz="2900" dirty="0"/>
              <a:t>Ανάπτυξη δεξιοτήτων:</a:t>
            </a:r>
          </a:p>
          <a:p>
            <a:pPr marL="1097280" lvl="1" indent="-457200">
              <a:buFont typeface="Wingdings" panose="05000000000000000000" pitchFamily="2" charset="2"/>
              <a:buChar char="v"/>
            </a:pPr>
            <a:r>
              <a:rPr lang="el-GR" sz="2900" b="1" dirty="0"/>
              <a:t>Καλλιτεχνικής έκφρασης</a:t>
            </a:r>
            <a:r>
              <a:rPr lang="el-GR" sz="2900" dirty="0"/>
              <a:t>.</a:t>
            </a:r>
          </a:p>
          <a:p>
            <a:pPr marL="1097280" lvl="1" indent="-457200">
              <a:buFont typeface="Wingdings" panose="05000000000000000000" pitchFamily="2" charset="2"/>
              <a:buChar char="v"/>
            </a:pPr>
            <a:r>
              <a:rPr lang="el-GR" sz="2900" b="1" dirty="0"/>
              <a:t>Παρατήρησης</a:t>
            </a:r>
            <a:r>
              <a:rPr lang="el-GR" sz="2900" dirty="0"/>
              <a:t> και </a:t>
            </a:r>
            <a:r>
              <a:rPr lang="el-GR" sz="2900" b="1" dirty="0" err="1"/>
              <a:t>οπτικοποίησης</a:t>
            </a:r>
            <a:r>
              <a:rPr lang="el-GR" sz="2900" b="1" dirty="0"/>
              <a:t> εμπειρίας</a:t>
            </a:r>
            <a:r>
              <a:rPr lang="el-GR" sz="2900" dirty="0"/>
              <a:t>.</a:t>
            </a:r>
          </a:p>
          <a:p>
            <a:pPr marL="1097280" lvl="1" indent="-457200">
              <a:buFont typeface="Wingdings" panose="05000000000000000000" pitchFamily="2" charset="2"/>
              <a:buChar char="v"/>
            </a:pPr>
            <a:r>
              <a:rPr lang="el-GR" sz="2900" dirty="0"/>
              <a:t>Ενίσχυση της </a:t>
            </a:r>
            <a:r>
              <a:rPr lang="el-GR" sz="2900" b="1" dirty="0"/>
              <a:t>δημιουργικής σκέψης</a:t>
            </a:r>
            <a:r>
              <a:rPr lang="el-GR" sz="2900" dirty="0"/>
              <a:t> εκτός τάξης.</a:t>
            </a:r>
          </a:p>
          <a:p>
            <a:endParaRPr lang="el-GR" dirty="0"/>
          </a:p>
        </p:txBody>
      </p:sp>
      <p:pic>
        <p:nvPicPr>
          <p:cNvPr id="7" name="Θέση περιεχομένου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444208" y="1700808"/>
            <a:ext cx="2247714" cy="3995936"/>
          </a:xfrm>
        </p:spPr>
      </p:pic>
      <p:pic>
        <p:nvPicPr>
          <p:cNvPr id="8" name="Εικόνα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15605" y="2492896"/>
            <a:ext cx="2144837" cy="3813044"/>
          </a:xfrm>
          <a:prstGeom prst="rect">
            <a:avLst/>
          </a:prstGeom>
        </p:spPr>
      </p:pic>
      <p:pic>
        <p:nvPicPr>
          <p:cNvPr id="9" name="Εικόνα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592" y="2492896"/>
            <a:ext cx="2288853" cy="4069072"/>
          </a:xfrm>
          <a:prstGeom prst="rect">
            <a:avLst/>
          </a:prstGeom>
        </p:spPr>
      </p:pic>
    </p:spTree>
    <p:extLst>
      <p:ext uri="{BB962C8B-B14F-4D97-AF65-F5344CB8AC3E}">
        <p14:creationId xmlns:p14="http://schemas.microsoft.com/office/powerpoint/2010/main" val="9823462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67744" y="1124744"/>
            <a:ext cx="4480497" cy="2520280"/>
          </a:xfrm>
          <a:prstGeom prst="rect">
            <a:avLst/>
          </a:prstGeom>
        </p:spPr>
      </p:pic>
      <p:pic>
        <p:nvPicPr>
          <p:cNvPr id="3" name="Εικόνα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717501">
            <a:off x="681459" y="1983560"/>
            <a:ext cx="2398183" cy="4263436"/>
          </a:xfrm>
          <a:prstGeom prst="rect">
            <a:avLst/>
          </a:prstGeom>
        </p:spPr>
      </p:pic>
      <p:pic>
        <p:nvPicPr>
          <p:cNvPr id="4" name="Εικόνα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46981">
            <a:off x="6052172" y="2212209"/>
            <a:ext cx="2381563" cy="4233889"/>
          </a:xfrm>
          <a:prstGeom prst="rect">
            <a:avLst/>
          </a:prstGeom>
        </p:spPr>
      </p:pic>
    </p:spTree>
    <p:extLst>
      <p:ext uri="{BB962C8B-B14F-4D97-AF65-F5344CB8AC3E}">
        <p14:creationId xmlns:p14="http://schemas.microsoft.com/office/powerpoint/2010/main" val="17332502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idx="2"/>
          </p:nvPr>
        </p:nvSpPr>
        <p:spPr>
          <a:xfrm>
            <a:off x="395536" y="1052736"/>
            <a:ext cx="8496944" cy="1944216"/>
          </a:xfrm>
        </p:spPr>
        <p:txBody>
          <a:bodyPr>
            <a:normAutofit fontScale="62500" lnSpcReduction="20000"/>
          </a:bodyPr>
          <a:lstStyle/>
          <a:p>
            <a:pPr marL="457200" indent="-457200">
              <a:buFont typeface="Arial" panose="020B0604020202020204" pitchFamily="34" charset="0"/>
              <a:buChar char="•"/>
            </a:pPr>
            <a:r>
              <a:rPr lang="el-GR" sz="2900" dirty="0" smtClean="0"/>
              <a:t>Δημιούργησαν </a:t>
            </a:r>
            <a:r>
              <a:rPr lang="en-GB" sz="2900" dirty="0" smtClean="0"/>
              <a:t>comics , </a:t>
            </a:r>
            <a:r>
              <a:rPr lang="el-GR" sz="2900" dirty="0" smtClean="0"/>
              <a:t>φωτογράφισαν </a:t>
            </a:r>
            <a:r>
              <a:rPr lang="el-GR" sz="2900" dirty="0"/>
              <a:t>τα έργα τους και τα </a:t>
            </a:r>
            <a:r>
              <a:rPr lang="el-GR" sz="2900" b="1" dirty="0"/>
              <a:t>ανέβασαν στην πλατφόρμα </a:t>
            </a:r>
            <a:r>
              <a:rPr lang="el-GR" sz="2900" b="1" dirty="0" err="1"/>
              <a:t>padlet.com</a:t>
            </a:r>
            <a:r>
              <a:rPr lang="el-GR" sz="2900" dirty="0"/>
              <a:t>.</a:t>
            </a:r>
          </a:p>
          <a:p>
            <a:pPr marL="457200" indent="-457200">
              <a:buFont typeface="Arial" panose="020B0604020202020204" pitchFamily="34" charset="0"/>
              <a:buChar char="•"/>
            </a:pPr>
            <a:r>
              <a:rPr lang="el-GR" sz="2900" dirty="0"/>
              <a:t>Δραστηριότητα </a:t>
            </a:r>
            <a:r>
              <a:rPr lang="el-GR" sz="2900" b="1" dirty="0"/>
              <a:t>σύνδεσης φυσικής και ψηφιακής μάθησης</a:t>
            </a:r>
            <a:r>
              <a:rPr lang="el-GR" sz="2900" dirty="0"/>
              <a:t>.</a:t>
            </a:r>
          </a:p>
          <a:p>
            <a:pPr marL="457200" indent="-457200">
              <a:buFont typeface="Arial" panose="020B0604020202020204" pitchFamily="34" charset="0"/>
              <a:buChar char="•"/>
            </a:pPr>
            <a:r>
              <a:rPr lang="el-GR" sz="2900" dirty="0"/>
              <a:t>Ανάπτυξη δεξιοτήτων:</a:t>
            </a:r>
          </a:p>
          <a:p>
            <a:pPr marL="1097280" lvl="1" indent="-457200">
              <a:buFont typeface="Wingdings" panose="05000000000000000000" pitchFamily="2" charset="2"/>
              <a:buChar char="v"/>
            </a:pPr>
            <a:r>
              <a:rPr lang="el-GR" sz="2900" b="1" dirty="0"/>
              <a:t>Τεκμηρίωσης </a:t>
            </a:r>
            <a:r>
              <a:rPr lang="el-GR" sz="2900" b="1" dirty="0" smtClean="0"/>
              <a:t>εργασίας</a:t>
            </a:r>
            <a:r>
              <a:rPr lang="el-GR" sz="2900" dirty="0" smtClean="0"/>
              <a:t>.</a:t>
            </a:r>
            <a:endParaRPr lang="en-GB" sz="2900" dirty="0" smtClean="0"/>
          </a:p>
          <a:p>
            <a:pPr marL="1097280" lvl="1" indent="-457200">
              <a:buFont typeface="Wingdings" panose="05000000000000000000" pitchFamily="2" charset="2"/>
              <a:buChar char="v"/>
            </a:pPr>
            <a:r>
              <a:rPr lang="el-GR" sz="2900" b="1" dirty="0" smtClean="0"/>
              <a:t>Ψηφιακού διαμοιρασμού</a:t>
            </a:r>
            <a:r>
              <a:rPr lang="el-GR" sz="2900" dirty="0" smtClean="0"/>
              <a:t>.</a:t>
            </a:r>
            <a:endParaRPr lang="en-GB" sz="2900" dirty="0" smtClean="0"/>
          </a:p>
          <a:p>
            <a:pPr marL="1097280" lvl="1" indent="-457200">
              <a:buFont typeface="Wingdings" panose="05000000000000000000" pitchFamily="2" charset="2"/>
              <a:buChar char="v"/>
            </a:pPr>
            <a:r>
              <a:rPr lang="el-GR" sz="2900" b="1" dirty="0" smtClean="0"/>
              <a:t>Συνεργασίας </a:t>
            </a:r>
            <a:r>
              <a:rPr lang="el-GR" sz="2900" b="1" dirty="0"/>
              <a:t>μέσω </a:t>
            </a:r>
            <a:r>
              <a:rPr lang="el-GR" sz="2900" b="1" dirty="0" err="1"/>
              <a:t>online</a:t>
            </a:r>
            <a:r>
              <a:rPr lang="el-GR" sz="2900" b="1" dirty="0"/>
              <a:t> εργαλείων</a:t>
            </a:r>
            <a:r>
              <a:rPr lang="el-GR" sz="2900" dirty="0"/>
              <a:t>.</a:t>
            </a:r>
          </a:p>
          <a:p>
            <a:pPr lvl="1"/>
            <a:endParaRPr lang="el-GR" sz="2900" dirty="0" smtClean="0"/>
          </a:p>
          <a:p>
            <a:pPr lvl="1"/>
            <a:endParaRPr lang="el-GR" sz="2900" dirty="0"/>
          </a:p>
          <a:p>
            <a:endParaRPr lang="el-GR"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791317">
            <a:off x="6154626" y="3088292"/>
            <a:ext cx="2551713" cy="3437464"/>
          </a:xfrm>
        </p:spPr>
      </p:pic>
      <p:pic>
        <p:nvPicPr>
          <p:cNvPr id="6" name="Εικόνα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5856" y="2957458"/>
            <a:ext cx="2232248" cy="3021114"/>
          </a:xfrm>
          <a:prstGeom prst="rect">
            <a:avLst/>
          </a:prstGeom>
        </p:spPr>
      </p:pic>
      <p:pic>
        <p:nvPicPr>
          <p:cNvPr id="7" name="Εικόνα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882439">
            <a:off x="415264" y="3259057"/>
            <a:ext cx="2293460" cy="3211553"/>
          </a:xfrm>
          <a:prstGeom prst="rect">
            <a:avLst/>
          </a:prstGeom>
        </p:spPr>
      </p:pic>
    </p:spTree>
    <p:extLst>
      <p:ext uri="{BB962C8B-B14F-4D97-AF65-F5344CB8AC3E}">
        <p14:creationId xmlns:p14="http://schemas.microsoft.com/office/powerpoint/2010/main" val="10598663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514352"/>
            <a:ext cx="7990656" cy="1162050"/>
          </a:xfrm>
        </p:spPr>
        <p:txBody>
          <a:bodyPr/>
          <a:lstStyle/>
          <a:p>
            <a:pPr algn="ctr"/>
            <a:r>
              <a:rPr lang="el-GR" sz="2800" b="1" dirty="0"/>
              <a:t>Συμπλήρωση Ερωτηματολογίου Αξιολόγησης Μαθημάτων</a:t>
            </a:r>
            <a:br>
              <a:rPr lang="el-GR" sz="2800" b="1" dirty="0"/>
            </a:br>
            <a:endParaRPr lang="el-GR" dirty="0"/>
          </a:p>
        </p:txBody>
      </p:sp>
      <p:sp>
        <p:nvSpPr>
          <p:cNvPr id="3" name="Θέση κειμένου 2"/>
          <p:cNvSpPr>
            <a:spLocks noGrp="1"/>
          </p:cNvSpPr>
          <p:nvPr>
            <p:ph type="body" idx="2"/>
          </p:nvPr>
        </p:nvSpPr>
        <p:spPr>
          <a:xfrm>
            <a:off x="685800" y="1676400"/>
            <a:ext cx="7414592" cy="1536576"/>
          </a:xfrm>
        </p:spPr>
        <p:txBody>
          <a:bodyPr/>
          <a:lstStyle/>
          <a:p>
            <a:pPr marL="285750" indent="-285750">
              <a:buFont typeface="Arial" panose="020B0604020202020204" pitchFamily="34" charset="0"/>
              <a:buChar char="•"/>
            </a:pPr>
            <a:r>
              <a:rPr lang="el-GR" sz="1800" dirty="0"/>
              <a:t>Οι εκπαιδευτικοί απάντησαν σε ερωτηματολόγιο σχετικά με την εμπειρία και την αποτελεσματικότητα των μαθημάτων που παρακολούθησαν.</a:t>
            </a:r>
          </a:p>
          <a:p>
            <a:pPr marL="285750" indent="-285750">
              <a:buFont typeface="Arial" panose="020B0604020202020204" pitchFamily="34" charset="0"/>
              <a:buChar char="•"/>
            </a:pPr>
            <a:r>
              <a:rPr lang="el-GR" sz="1800" dirty="0"/>
              <a:t>Εφαρμογή </a:t>
            </a:r>
            <a:r>
              <a:rPr lang="el-GR" sz="1800" b="1" dirty="0" err="1"/>
              <a:t>αυτοαξιολόγησης</a:t>
            </a:r>
            <a:r>
              <a:rPr lang="el-GR" sz="1800" dirty="0"/>
              <a:t> και </a:t>
            </a:r>
            <a:r>
              <a:rPr lang="el-GR" sz="1800" b="1" dirty="0" err="1"/>
              <a:t>αναστοχασμού</a:t>
            </a:r>
            <a:r>
              <a:rPr lang="el-GR" sz="1800" dirty="0"/>
              <a:t>.</a:t>
            </a:r>
          </a:p>
          <a:p>
            <a:endParaRPr lang="el-GR"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923928" y="2924944"/>
            <a:ext cx="4480499" cy="2520280"/>
          </a:xfrm>
        </p:spPr>
      </p:pic>
      <p:pic>
        <p:nvPicPr>
          <p:cNvPr id="6" name="Εικόνα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455252">
            <a:off x="1259633" y="3025926"/>
            <a:ext cx="2499742" cy="3332989"/>
          </a:xfrm>
          <a:prstGeom prst="rect">
            <a:avLst/>
          </a:prstGeom>
        </p:spPr>
      </p:pic>
    </p:spTree>
    <p:extLst>
      <p:ext uri="{BB962C8B-B14F-4D97-AF65-F5344CB8AC3E}">
        <p14:creationId xmlns:p14="http://schemas.microsoft.com/office/powerpoint/2010/main" val="10969546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71472" y="214290"/>
            <a:ext cx="8229600" cy="714380"/>
          </a:xfrm>
        </p:spPr>
        <p:txBody>
          <a:bodyPr>
            <a:noAutofit/>
          </a:bodyPr>
          <a:lstStyle/>
          <a:p>
            <a:pPr algn="ctr"/>
            <a:r>
              <a:rPr lang="el-GR" sz="2800" b="1" dirty="0" smtClean="0"/>
              <a:t>ΑΠΟΤΕΛΕΣΜΑΤΑ ΕΚΠΑΙΔΕΥΤΙΚΟΥ ΠΡΟΓΡΑΜΜΑΤΟΣ</a:t>
            </a:r>
            <a:r>
              <a:rPr lang="el-GR" sz="2800" dirty="0" smtClean="0"/>
              <a:t/>
            </a:r>
            <a:br>
              <a:rPr lang="el-GR" sz="2800" dirty="0" smtClean="0"/>
            </a:br>
            <a:endParaRPr lang="el-GR" sz="2800" dirty="0"/>
          </a:p>
        </p:txBody>
      </p:sp>
      <p:sp>
        <p:nvSpPr>
          <p:cNvPr id="3" name="2 - Θέση περιεχομένου"/>
          <p:cNvSpPr>
            <a:spLocks noGrp="1"/>
          </p:cNvSpPr>
          <p:nvPr>
            <p:ph idx="1"/>
          </p:nvPr>
        </p:nvSpPr>
        <p:spPr>
          <a:xfrm>
            <a:off x="214282" y="857232"/>
            <a:ext cx="8715436" cy="6000768"/>
          </a:xfrm>
        </p:spPr>
        <p:txBody>
          <a:bodyPr>
            <a:noAutofit/>
          </a:bodyPr>
          <a:lstStyle/>
          <a:p>
            <a:pPr algn="ctr">
              <a:buNone/>
            </a:pPr>
            <a:r>
              <a:rPr lang="el-GR" sz="1800" u="sng" dirty="0" smtClean="0"/>
              <a:t>Με την ολοκλήρωση του μαθήματος, οι συμμετέχοντες είχαν τη δυνατότητα </a:t>
            </a:r>
            <a:r>
              <a:rPr lang="el-GR" sz="1800" u="sng" dirty="0" smtClean="0"/>
              <a:t> να</a:t>
            </a:r>
            <a:r>
              <a:rPr lang="el-GR" sz="1800" u="sng" dirty="0" smtClean="0"/>
              <a:t>:</a:t>
            </a:r>
          </a:p>
          <a:p>
            <a:pPr>
              <a:buNone/>
            </a:pPr>
            <a:endParaRPr lang="el-GR" sz="1800" dirty="0" smtClean="0"/>
          </a:p>
          <a:p>
            <a:pPr algn="just"/>
            <a:r>
              <a:rPr lang="el-GR" sz="1800" dirty="0" smtClean="0"/>
              <a:t>Καλλιεργήσουν μια κοινή αίσθηση ταυτότητας μέσω της Εκπαίδευσης Πολιτιστικής Κληρονομιάς (ΕΠΚ) και της Ευρωπαϊκής Ψηφιακής Κληρονομιάς.</a:t>
            </a:r>
          </a:p>
          <a:p>
            <a:pPr algn="just">
              <a:buNone/>
            </a:pPr>
            <a:endParaRPr lang="el-GR" sz="1800" dirty="0" smtClean="0"/>
          </a:p>
          <a:p>
            <a:pPr algn="just"/>
            <a:r>
              <a:rPr lang="el-GR" sz="1800" dirty="0" smtClean="0"/>
              <a:t>Εξερευνήσουν τις πιο καινοτόμες εφαρμογές για τη δημιουργία ψηφιακής αφήγησης και δραστηριοτήτων παραγωγής βίντεο.</a:t>
            </a:r>
          </a:p>
          <a:p>
            <a:pPr algn="just">
              <a:buNone/>
            </a:pPr>
            <a:endParaRPr lang="el-GR" sz="1800" dirty="0" smtClean="0"/>
          </a:p>
          <a:p>
            <a:pPr algn="just"/>
            <a:r>
              <a:rPr lang="el-GR" sz="1800" dirty="0" smtClean="0"/>
              <a:t>Διαχειριστούν ψηφιακά έργα και να αξιοποιήσουν καινοτόμα εργαλεία ΤΠΕ (Τεχνολογίες Πληροφορίας και Επικοινωνίας), περιλαμβανομένης της Τεχνητής Νοημοσύνης (</a:t>
            </a:r>
            <a:r>
              <a:rPr lang="en-US" sz="1800" dirty="0" smtClean="0"/>
              <a:t>AI</a:t>
            </a:r>
            <a:r>
              <a:rPr lang="el-GR" sz="1800" dirty="0" smtClean="0"/>
              <a:t>).</a:t>
            </a:r>
            <a:endParaRPr lang="en-US" sz="1800" dirty="0" smtClean="0"/>
          </a:p>
          <a:p>
            <a:pPr algn="just">
              <a:buNone/>
            </a:pPr>
            <a:endParaRPr lang="el-GR" sz="1800" dirty="0" smtClean="0"/>
          </a:p>
          <a:p>
            <a:pPr algn="just"/>
            <a:r>
              <a:rPr lang="el-GR" sz="1800" dirty="0" smtClean="0"/>
              <a:t>Σχεδιάσουν </a:t>
            </a:r>
            <a:r>
              <a:rPr lang="el-GR" sz="1800" dirty="0" err="1" smtClean="0"/>
              <a:t>διαδραστικές</a:t>
            </a:r>
            <a:r>
              <a:rPr lang="el-GR" sz="1800" dirty="0" smtClean="0"/>
              <a:t> δραστηριότητες υπαίθριας μάθησης σε μουσεία.</a:t>
            </a:r>
            <a:endParaRPr lang="en-US" sz="1800" dirty="0" smtClean="0"/>
          </a:p>
          <a:p>
            <a:pPr algn="just">
              <a:buNone/>
            </a:pPr>
            <a:endParaRPr lang="el-GR" sz="1800" dirty="0" smtClean="0"/>
          </a:p>
          <a:p>
            <a:pPr algn="just"/>
            <a:r>
              <a:rPr lang="el-GR" sz="1800" dirty="0" smtClean="0"/>
              <a:t>Εφαρμόσουν βέλτιστες πρακτικές για να ενθουσιάσουν και να κινητοποιήσουν τους μαθητές μέσω ψηφιακών πλατφορμών.</a:t>
            </a:r>
            <a:endParaRPr lang="en-US" sz="1800" dirty="0" smtClean="0"/>
          </a:p>
          <a:p>
            <a:pPr algn="just">
              <a:buNone/>
            </a:pPr>
            <a:endParaRPr lang="el-GR" sz="1800" dirty="0" smtClean="0"/>
          </a:p>
          <a:p>
            <a:pPr algn="just"/>
            <a:r>
              <a:rPr lang="el-GR" sz="1800" dirty="0" smtClean="0"/>
              <a:t>Εισάγουν την </a:t>
            </a:r>
            <a:r>
              <a:rPr lang="el-GR" sz="1800" dirty="0" err="1" smtClean="0"/>
              <a:t>παιχνιδοποίηση</a:t>
            </a:r>
            <a:r>
              <a:rPr lang="el-GR" sz="1800" dirty="0" smtClean="0"/>
              <a:t> (</a:t>
            </a:r>
            <a:r>
              <a:rPr lang="el-GR" sz="1800" dirty="0" err="1" smtClean="0"/>
              <a:t>gamification</a:t>
            </a:r>
            <a:r>
              <a:rPr lang="el-GR" sz="1800" dirty="0" smtClean="0"/>
              <a:t>) στο πρόγραμμα σπουδών του σχολείου τους.</a:t>
            </a:r>
          </a:p>
          <a:p>
            <a:pPr>
              <a:buNone/>
            </a:pPr>
            <a:endParaRPr lang="el-GR" sz="1800" dirty="0" smtClean="0"/>
          </a:p>
          <a:p>
            <a:r>
              <a:rPr lang="el-GR" sz="1800" dirty="0" smtClean="0"/>
              <a:t>Ανάπτυξαν δραστηριότητες μάθησης που ενίσχυσαν τις βασικές δεξιότητες των μαθητών (Συνεργασία, Επικοινωνία, Δημιουργικότητα, και Κριτική Σκέψη) με τη βοήθεια ψηφιακών εργαλείων.</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eikona.jpg"/>
          <p:cNvPicPr>
            <a:picLocks noChangeAspect="1"/>
          </p:cNvPicPr>
          <p:nvPr/>
        </p:nvPicPr>
        <p:blipFill>
          <a:blip r:embed="rId2"/>
          <a:stretch>
            <a:fillRect/>
          </a:stretch>
        </p:blipFill>
        <p:spPr>
          <a:xfrm>
            <a:off x="285720" y="1428736"/>
            <a:ext cx="8501122" cy="4781881"/>
          </a:xfrm>
          <a:prstGeom prst="rect">
            <a:avLst/>
          </a:prstGeom>
        </p:spPr>
      </p:pic>
      <p:sp>
        <p:nvSpPr>
          <p:cNvPr id="2" name="1 - Τίτλος"/>
          <p:cNvSpPr>
            <a:spLocks noGrp="1"/>
          </p:cNvSpPr>
          <p:nvPr>
            <p:ph type="title"/>
          </p:nvPr>
        </p:nvSpPr>
        <p:spPr>
          <a:xfrm>
            <a:off x="500034" y="857232"/>
            <a:ext cx="8286808" cy="2357454"/>
          </a:xfrm>
        </p:spPr>
        <p:txBody>
          <a:bodyPr/>
          <a:lstStyle/>
          <a:p>
            <a:pPr algn="ctr"/>
            <a:r>
              <a:rPr lang="el-GR" sz="6000" b="1" i="1" dirty="0" smtClean="0"/>
              <a:t>Σας ευχαριστούμε!!!!</a:t>
            </a:r>
            <a:r>
              <a:rPr lang="el-GR" b="1" i="1" dirty="0" smtClean="0"/>
              <a:t/>
            </a:r>
            <a:br>
              <a:rPr lang="el-GR" b="1" i="1" dirty="0" smtClean="0"/>
            </a:br>
            <a:endParaRPr lang="el-GR" b="1" i="1" dirty="0"/>
          </a:p>
        </p:txBody>
      </p:sp>
      <p:sp>
        <p:nvSpPr>
          <p:cNvPr id="1026" name="AutoShape 2" descr="https://apis.mail.yahoo.com/ws/v3/mailboxes/@.id==VjN-FiIdFIDuMtRcVWz0NsdQpMOgE6c7uhoEQ6_WPz5g4f6LFgW1xsVfh9RmQ83FQ8-ZCLJywxPnl-8ZMLtwD6-QOw/messages/@.id==ANn0_VEMdMPOaFO6KQhwKEwcPDM/content/parts/@.id==2/thumbnail?appid=YMailNorr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57158" y="1071546"/>
            <a:ext cx="8391306" cy="2717494"/>
          </a:xfrm>
        </p:spPr>
        <p:txBody>
          <a:bodyPr>
            <a:normAutofit fontScale="62500" lnSpcReduction="20000"/>
          </a:bodyPr>
          <a:lstStyle/>
          <a:p>
            <a:pPr algn="just"/>
            <a:r>
              <a:rPr lang="el-GR" sz="2800" dirty="0" smtClean="0"/>
              <a:t>Ειδικότερα, το πρόγραμμα εξερεύνησε σύγχρονα θέματα όπως η ψηφιακή αφήγηση, η παραγωγή φωτογραφιών και βίντεο, τα ψηφιακά κουίζ, οι κυνηγοί θησαυρού και η Τεχνητή Νοημοσύνη, εξοπλίζοντας τους συμμετέχοντες με τις απαραίτητες γνώσεις για να συμβάλουν στην ανάδειξη και διάδοση της Πολιτιστικής Κληρονομιάς μέσα σε έναν συνεχώς μεταβαλλόμενο ψηφιακό κόσμο.</a:t>
            </a:r>
          </a:p>
          <a:p>
            <a:pPr algn="just">
              <a:buNone/>
            </a:pPr>
            <a:endParaRPr lang="en-US" sz="2800" dirty="0" smtClean="0"/>
          </a:p>
          <a:p>
            <a:pPr algn="just"/>
            <a:r>
              <a:rPr lang="el-GR" sz="2800" dirty="0" smtClean="0"/>
              <a:t>Επιπλέον, η συνδυασμένη χρήση θεωρητικών μαθημάτων με δραστηριότητες υπαίθριας μάθησης σε μουσεία και ιστορικούς χώρους ενίσχυσε και προώθησε τις αρχές του 21ου αιώνα: Συνεργασία, Επικοινωνία, Δημιουργικότητα και Κριτική σκέψη.</a:t>
            </a:r>
          </a:p>
          <a:p>
            <a:pPr algn="just">
              <a:buNone/>
            </a:pPr>
            <a:endParaRPr lang="en-US" sz="2800" dirty="0" smtClean="0"/>
          </a:p>
          <a:p>
            <a:pPr marL="0" indent="0">
              <a:buNone/>
            </a:pPr>
            <a:endParaRPr lang="el-GR" dirty="0"/>
          </a:p>
        </p:txBody>
      </p:sp>
      <p:pic>
        <p:nvPicPr>
          <p:cNvPr id="2" name="Εικόνα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1720" y="3717032"/>
            <a:ext cx="4320480" cy="2849548"/>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980728"/>
            <a:ext cx="8568952" cy="1584176"/>
          </a:xfrm>
        </p:spPr>
        <p:txBody>
          <a:bodyPr>
            <a:noAutofit/>
          </a:bodyPr>
          <a:lstStyle/>
          <a:p>
            <a:r>
              <a:rPr lang="el-GR" sz="2000" dirty="0"/>
              <a:t>Ο</a:t>
            </a:r>
            <a:r>
              <a:rPr lang="el-GR" sz="2000" dirty="0" smtClean="0"/>
              <a:t>ι </a:t>
            </a:r>
            <a:r>
              <a:rPr lang="el-GR" sz="2000" dirty="0"/>
              <a:t>συμμετέχοντες είχαν την ευκαιρία να εξερευνήσουν μουσεία με τα αριστουργήματά τους και να βιώσουν το ιστορικό κέντρο της πόλης, αποκτώντας ανεκτίμητες γνώσεις για τις πρακτικές εφαρμογές των ψηφιακών εργαλείων σε ιστορικά, καλλιτεχνικά και πολιτιστικά περιβάλλοντα, αλλά και σε άλλους τομείς.</a:t>
            </a:r>
            <a:r>
              <a:rPr lang="en-US" sz="2000" dirty="0"/>
              <a:t/>
            </a:r>
            <a:br>
              <a:rPr lang="en-US" sz="2000" dirty="0"/>
            </a:br>
            <a:endParaRPr lang="el-GR" sz="2000" dirty="0"/>
          </a:p>
        </p:txBody>
      </p:sp>
      <p:pic>
        <p:nvPicPr>
          <p:cNvPr id="4" name="Εικόνα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79331" y="2636912"/>
            <a:ext cx="4303604" cy="3240360"/>
          </a:xfrm>
          <a:prstGeom prst="rect">
            <a:avLst/>
          </a:prstGeom>
        </p:spPr>
      </p:pic>
      <p:pic>
        <p:nvPicPr>
          <p:cNvPr id="5" name="Εικόνα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9632" y="2636912"/>
            <a:ext cx="2797860" cy="3715908"/>
          </a:xfrm>
          <a:prstGeom prst="rect">
            <a:avLst/>
          </a:prstGeom>
        </p:spPr>
      </p:pic>
    </p:spTree>
    <p:extLst>
      <p:ext uri="{BB962C8B-B14F-4D97-AF65-F5344CB8AC3E}">
        <p14:creationId xmlns:p14="http://schemas.microsoft.com/office/powerpoint/2010/main" val="35688575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260648"/>
            <a:ext cx="8229600" cy="720080"/>
          </a:xfrm>
        </p:spPr>
        <p:txBody>
          <a:bodyPr>
            <a:normAutofit/>
          </a:bodyPr>
          <a:lstStyle/>
          <a:p>
            <a:pPr algn="ctr"/>
            <a:r>
              <a:rPr lang="el-GR" sz="4000" b="1" dirty="0" smtClean="0"/>
              <a:t>ΕΙΣΑΓΩΓΗ</a:t>
            </a:r>
            <a:endParaRPr lang="el-GR" sz="4000" b="1" dirty="0"/>
          </a:p>
        </p:txBody>
      </p:sp>
      <p:sp>
        <p:nvSpPr>
          <p:cNvPr id="3" name="2 - Θέση περιεχομένου"/>
          <p:cNvSpPr>
            <a:spLocks noGrp="1"/>
          </p:cNvSpPr>
          <p:nvPr>
            <p:ph idx="1"/>
          </p:nvPr>
        </p:nvSpPr>
        <p:spPr>
          <a:xfrm>
            <a:off x="285720" y="1285860"/>
            <a:ext cx="8572560" cy="5143536"/>
          </a:xfrm>
        </p:spPr>
        <p:txBody>
          <a:bodyPr>
            <a:normAutofit fontScale="92500"/>
          </a:bodyPr>
          <a:lstStyle/>
          <a:p>
            <a:pPr marL="0" indent="0" algn="just">
              <a:buNone/>
            </a:pPr>
            <a:r>
              <a:rPr lang="en-GB" sz="2100" dirty="0" smtClean="0"/>
              <a:t>T</a:t>
            </a:r>
            <a:r>
              <a:rPr lang="el-GR" sz="2100" dirty="0" smtClean="0"/>
              <a:t>ο </a:t>
            </a:r>
            <a:r>
              <a:rPr lang="el-GR" sz="2100" b="1" dirty="0" smtClean="0"/>
              <a:t>πρώτο μάθημα</a:t>
            </a:r>
            <a:r>
              <a:rPr lang="el-GR" sz="2100" dirty="0" smtClean="0"/>
              <a:t> έγινε </a:t>
            </a:r>
            <a:r>
              <a:rPr lang="el-GR" sz="2100" b="1" dirty="0" smtClean="0"/>
              <a:t>χωρίς τη χρήση </a:t>
            </a:r>
            <a:r>
              <a:rPr lang="el-GR" sz="2100" b="1" dirty="0" err="1" smtClean="0"/>
              <a:t>laptops</a:t>
            </a:r>
            <a:r>
              <a:rPr lang="el-GR" sz="2100" dirty="0" smtClean="0"/>
              <a:t> και περιλάμβανε ποικίλες δραστηριότητες και θεματικές ενότητες με στόχο την παιδαγωγική προσέγγιση και συνεργασία των συμμετεχόντων.</a:t>
            </a:r>
          </a:p>
          <a:p>
            <a:pPr>
              <a:buNone/>
            </a:pPr>
            <a:r>
              <a:rPr lang="el-GR" sz="2100" dirty="0" smtClean="0"/>
              <a:t>Συγκεκριμένα:</a:t>
            </a:r>
          </a:p>
          <a:p>
            <a:pPr algn="just"/>
            <a:r>
              <a:rPr lang="el-GR" sz="2100" dirty="0" smtClean="0"/>
              <a:t>Πραγματοποιήθηκαν </a:t>
            </a:r>
            <a:r>
              <a:rPr lang="el-GR" sz="2100" b="1" dirty="0" smtClean="0"/>
              <a:t>παιγνιώδεις δραστηριότητες</a:t>
            </a:r>
            <a:r>
              <a:rPr lang="el-GR" sz="2100" dirty="0" smtClean="0"/>
              <a:t>, ώστε να γνωριστούν οι εκπαιδευτικοί από διαφορετικές χώρες και να ενισχυθεί η συνοχή της ομάδας.</a:t>
            </a:r>
          </a:p>
          <a:p>
            <a:pPr algn="just"/>
            <a:r>
              <a:rPr lang="el-GR" sz="2100" dirty="0" smtClean="0"/>
              <a:t>Παρουσιάστηκε </a:t>
            </a:r>
            <a:r>
              <a:rPr lang="el-GR" sz="2100" b="1" dirty="0" smtClean="0"/>
              <a:t>ιστορική αναδρομή</a:t>
            </a:r>
            <a:r>
              <a:rPr lang="el-GR" sz="2100" dirty="0" smtClean="0"/>
              <a:t> σχετική με την </a:t>
            </a:r>
            <a:r>
              <a:rPr lang="el-GR" sz="2100" b="1" dirty="0" smtClean="0"/>
              <a:t>εκπαιδευτική επανάσταση</a:t>
            </a:r>
            <a:r>
              <a:rPr lang="el-GR" sz="2100" dirty="0" smtClean="0"/>
              <a:t>.</a:t>
            </a:r>
          </a:p>
          <a:p>
            <a:pPr algn="just"/>
            <a:r>
              <a:rPr lang="el-GR" sz="2100" dirty="0" smtClean="0"/>
              <a:t>Συζητήθηκαν τρόποι </a:t>
            </a:r>
            <a:r>
              <a:rPr lang="el-GR" sz="2100" b="1" dirty="0" smtClean="0"/>
              <a:t>αξιοποίησης των κοινωνικών δικτύων στη διδασκαλία</a:t>
            </a:r>
            <a:r>
              <a:rPr lang="el-GR" sz="2100" dirty="0" smtClean="0"/>
              <a:t>, στο πλαίσιο της χρήσης νέων τεχνολογιών.</a:t>
            </a:r>
          </a:p>
          <a:p>
            <a:pPr algn="just"/>
            <a:r>
              <a:rPr lang="el-GR" sz="2100" dirty="0" smtClean="0"/>
              <a:t>Αναλύθηκαν μέθοδοι για την </a:t>
            </a:r>
            <a:r>
              <a:rPr lang="el-GR" sz="2100" b="1" dirty="0" smtClean="0"/>
              <a:t>ανάπτυξη της δημιουργικότητας των μαθητών</a:t>
            </a:r>
            <a:r>
              <a:rPr lang="el-GR" sz="2100" dirty="0" smtClean="0"/>
              <a:t> και την ενίσχυση του </a:t>
            </a:r>
            <a:r>
              <a:rPr lang="el-GR" sz="2100" b="1" dirty="0" smtClean="0"/>
              <a:t>κινήτρου μάθησης</a:t>
            </a:r>
            <a:r>
              <a:rPr lang="el-GR" sz="2100" dirty="0" smtClean="0"/>
              <a:t>.</a:t>
            </a:r>
          </a:p>
          <a:p>
            <a:pPr algn="just"/>
            <a:r>
              <a:rPr lang="el-GR" sz="2100" dirty="0" smtClean="0"/>
              <a:t>Έγινε ορισμός και επεξεργασία εννοιών όπως: </a:t>
            </a:r>
            <a:r>
              <a:rPr lang="el-GR" sz="2100" b="1" dirty="0" smtClean="0"/>
              <a:t>«επάρκεια»</a:t>
            </a:r>
            <a:r>
              <a:rPr lang="el-GR" sz="2100" dirty="0" smtClean="0"/>
              <a:t>, </a:t>
            </a:r>
            <a:r>
              <a:rPr lang="el-GR" sz="2100" b="1" dirty="0" smtClean="0"/>
              <a:t>«γνώση»</a:t>
            </a:r>
            <a:r>
              <a:rPr lang="el-GR" sz="2100" dirty="0" smtClean="0"/>
              <a:t>, </a:t>
            </a:r>
            <a:r>
              <a:rPr lang="el-GR" sz="2100" b="1" dirty="0" smtClean="0"/>
              <a:t>«κίνητρο μάθησης»</a:t>
            </a:r>
            <a:r>
              <a:rPr lang="el-GR" sz="2100" dirty="0" smtClean="0"/>
              <a:t>, </a:t>
            </a:r>
            <a:r>
              <a:rPr lang="el-GR" sz="2100" b="1" dirty="0" smtClean="0"/>
              <a:t>«αξίες»</a:t>
            </a:r>
            <a:r>
              <a:rPr lang="el-GR" sz="2100" dirty="0" smtClean="0"/>
              <a:t> και </a:t>
            </a:r>
            <a:r>
              <a:rPr lang="el-GR" sz="2100" b="1" dirty="0" smtClean="0"/>
              <a:t>«κουλτούρα»</a:t>
            </a:r>
            <a:r>
              <a:rPr lang="el-GR" sz="2100" dirty="0" smtClean="0"/>
              <a:t>, ενώ συζητήθηκαν και τα στοιχεία που απαρτίζουν την </a:t>
            </a:r>
            <a:r>
              <a:rPr lang="el-GR" sz="2100" b="1" dirty="0" smtClean="0"/>
              <a:t>πολιτιστική κληρονομιά</a:t>
            </a:r>
            <a:r>
              <a:rPr lang="el-GR" sz="2100" dirty="0" smtClean="0"/>
              <a:t> και διαφοροποιούν τους λαούς μεταξύ τους.</a:t>
            </a:r>
          </a:p>
          <a:p>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620688"/>
            <a:ext cx="8215370" cy="857256"/>
          </a:xfrm>
        </p:spPr>
        <p:txBody>
          <a:bodyPr>
            <a:normAutofit/>
          </a:bodyPr>
          <a:lstStyle/>
          <a:p>
            <a:pPr algn="ctr"/>
            <a:r>
              <a:rPr lang="el-GR" sz="4000" b="1" dirty="0" smtClean="0"/>
              <a:t>ΧΡΗΣΗ ΨΗΦΙΑΚΩΝ ΕΡΓΑΛΕΙΩΝ</a:t>
            </a:r>
            <a:endParaRPr lang="el-GR" sz="4000" b="1" dirty="0"/>
          </a:p>
        </p:txBody>
      </p:sp>
      <p:sp>
        <p:nvSpPr>
          <p:cNvPr id="3" name="2 - Θέση περιεχομένου"/>
          <p:cNvSpPr>
            <a:spLocks noGrp="1"/>
          </p:cNvSpPr>
          <p:nvPr>
            <p:ph idx="1"/>
          </p:nvPr>
        </p:nvSpPr>
        <p:spPr>
          <a:xfrm>
            <a:off x="428596" y="1285836"/>
            <a:ext cx="8429684" cy="5572164"/>
          </a:xfrm>
        </p:spPr>
        <p:txBody>
          <a:bodyPr>
            <a:normAutofit/>
          </a:bodyPr>
          <a:lstStyle/>
          <a:p>
            <a:pPr lvl="1" algn="just">
              <a:buNone/>
            </a:pPr>
            <a:endParaRPr lang="el-GR" dirty="0" smtClean="0"/>
          </a:p>
          <a:p>
            <a:endParaRPr lang="el-GR" dirty="0"/>
          </a:p>
        </p:txBody>
      </p:sp>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1875994"/>
            <a:ext cx="6902106" cy="3756248"/>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514352"/>
            <a:ext cx="6910536" cy="394368"/>
          </a:xfrm>
        </p:spPr>
        <p:txBody>
          <a:bodyPr/>
          <a:lstStyle/>
          <a:p>
            <a:r>
              <a:rPr lang="el-GR" sz="2800" b="1" dirty="0"/>
              <a:t>Χρήση της Πλατφόρμας </a:t>
            </a:r>
            <a:r>
              <a:rPr lang="el-GR" sz="2800" b="1" dirty="0" err="1">
                <a:solidFill>
                  <a:srgbClr val="FF0000"/>
                </a:solidFill>
                <a:hlinkClick r:id="rId2"/>
              </a:rPr>
              <a:t>Padlet</a:t>
            </a:r>
            <a:endParaRPr lang="el-GR" sz="2800" dirty="0">
              <a:solidFill>
                <a:srgbClr val="FF0000"/>
              </a:solidFill>
            </a:endParaRPr>
          </a:p>
        </p:txBody>
      </p:sp>
      <p:sp>
        <p:nvSpPr>
          <p:cNvPr id="3" name="Θέση κειμένου 2"/>
          <p:cNvSpPr>
            <a:spLocks noGrp="1"/>
          </p:cNvSpPr>
          <p:nvPr>
            <p:ph type="body" idx="2"/>
          </p:nvPr>
        </p:nvSpPr>
        <p:spPr>
          <a:xfrm>
            <a:off x="611560" y="1196752"/>
            <a:ext cx="7776864" cy="1872208"/>
          </a:xfrm>
        </p:spPr>
        <p:txBody>
          <a:bodyPr>
            <a:normAutofit/>
          </a:bodyPr>
          <a:lstStyle/>
          <a:p>
            <a:pPr marL="285750" indent="-285750" algn="just">
              <a:buFont typeface="Arial" panose="020B0604020202020204" pitchFamily="34" charset="0"/>
              <a:buChar char="•"/>
            </a:pPr>
            <a:r>
              <a:rPr lang="el-GR" sz="2000" dirty="0"/>
              <a:t>Δημιουργία και ανάρτηση εκπαιδευτικών εργασιών σε συνεργατικό </a:t>
            </a:r>
            <a:r>
              <a:rPr lang="el-GR" sz="2000" dirty="0" smtClean="0"/>
              <a:t>περιβάλλον.</a:t>
            </a:r>
          </a:p>
          <a:p>
            <a:pPr marL="285750" indent="-285750" algn="just">
              <a:buFont typeface="Arial" panose="020B0604020202020204" pitchFamily="34" charset="0"/>
              <a:buChar char="•"/>
            </a:pPr>
            <a:r>
              <a:rPr lang="el-GR" sz="2000" dirty="0" smtClean="0"/>
              <a:t>Συλλογή </a:t>
            </a:r>
            <a:r>
              <a:rPr lang="el-GR" sz="2000" dirty="0"/>
              <a:t>ιδεών και ανατροφοδότησης σε πραγματικό </a:t>
            </a:r>
            <a:r>
              <a:rPr lang="el-GR" sz="2000" dirty="0" smtClean="0"/>
              <a:t>χρόνο.</a:t>
            </a:r>
          </a:p>
          <a:p>
            <a:pPr marL="285750" indent="-285750" algn="just">
              <a:buFont typeface="Arial" panose="020B0604020202020204" pitchFamily="34" charset="0"/>
              <a:buChar char="•"/>
            </a:pPr>
            <a:r>
              <a:rPr lang="el-GR" sz="2000" dirty="0" smtClean="0"/>
              <a:t>Καταιγισμός </a:t>
            </a:r>
            <a:r>
              <a:rPr lang="el-GR" sz="2000" dirty="0"/>
              <a:t>ιδεών (</a:t>
            </a:r>
            <a:r>
              <a:rPr lang="el-GR" sz="2000" dirty="0" err="1"/>
              <a:t>brainstorming</a:t>
            </a:r>
            <a:r>
              <a:rPr lang="el-GR" sz="2000" dirty="0"/>
              <a:t>), ομαδική εργασία και ανταλλαγή απόψεων μεταξύ εκπαιδευτικών.</a:t>
            </a:r>
          </a:p>
          <a:p>
            <a:endParaRPr lang="el-GR" dirty="0"/>
          </a:p>
        </p:txBody>
      </p:sp>
      <p:pic>
        <p:nvPicPr>
          <p:cNvPr id="5" name="Θέση περιεχομένου 4"/>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971600" y="2944975"/>
            <a:ext cx="7416824" cy="3722937"/>
          </a:xfrm>
        </p:spPr>
      </p:pic>
    </p:spTree>
    <p:extLst>
      <p:ext uri="{BB962C8B-B14F-4D97-AF65-F5344CB8AC3E}">
        <p14:creationId xmlns:p14="http://schemas.microsoft.com/office/powerpoint/2010/main" val="41910421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620688"/>
            <a:ext cx="4318248" cy="1055714"/>
          </a:xfrm>
        </p:spPr>
        <p:txBody>
          <a:bodyPr/>
          <a:lstStyle/>
          <a:p>
            <a:pPr algn="ctr"/>
            <a:r>
              <a:rPr lang="el-GR" b="1" dirty="0"/>
              <a:t>Σχεδιασμός Πολυπολιτισμικού </a:t>
            </a:r>
            <a:r>
              <a:rPr lang="el-GR" b="1" dirty="0" smtClean="0"/>
              <a:t/>
            </a:r>
            <a:br>
              <a:rPr lang="el-GR" b="1" dirty="0" smtClean="0"/>
            </a:br>
            <a:r>
              <a:rPr lang="el-GR" b="1" dirty="0" smtClean="0"/>
              <a:t>Χάρτη</a:t>
            </a:r>
            <a:r>
              <a:rPr lang="el-GR" b="1" dirty="0"/>
              <a:t/>
            </a:r>
            <a:br>
              <a:rPr lang="el-GR" b="1" dirty="0"/>
            </a:br>
            <a:endParaRPr lang="el-GR" dirty="0"/>
          </a:p>
        </p:txBody>
      </p:sp>
      <p:sp>
        <p:nvSpPr>
          <p:cNvPr id="3" name="Θέση κειμένου 2"/>
          <p:cNvSpPr>
            <a:spLocks noGrp="1"/>
          </p:cNvSpPr>
          <p:nvPr>
            <p:ph type="body" idx="2"/>
          </p:nvPr>
        </p:nvSpPr>
        <p:spPr>
          <a:xfrm>
            <a:off x="899592" y="1628800"/>
            <a:ext cx="4032448" cy="2232248"/>
          </a:xfrm>
        </p:spPr>
        <p:txBody>
          <a:bodyPr>
            <a:normAutofit/>
          </a:bodyPr>
          <a:lstStyle/>
          <a:p>
            <a:pPr marL="285750" indent="-285750" algn="just">
              <a:buFont typeface="Arial" panose="020B0604020202020204" pitchFamily="34" charset="0"/>
              <a:buChar char="•"/>
            </a:pPr>
            <a:r>
              <a:rPr lang="el-GR" sz="1800" dirty="0"/>
              <a:t>Συνεργατική εργασία μεταξύ συμμετεχόντων  από διαφορετικές </a:t>
            </a:r>
            <a:r>
              <a:rPr lang="el-GR" sz="1800" dirty="0" smtClean="0"/>
              <a:t>χώρες.</a:t>
            </a:r>
          </a:p>
          <a:p>
            <a:pPr marL="285750" indent="-285750" algn="just">
              <a:buFont typeface="Arial" panose="020B0604020202020204" pitchFamily="34" charset="0"/>
              <a:buChar char="•"/>
            </a:pPr>
            <a:r>
              <a:rPr lang="el-GR" sz="1800" dirty="0" smtClean="0"/>
              <a:t>Ανάλυση </a:t>
            </a:r>
            <a:r>
              <a:rPr lang="el-GR" sz="1800" dirty="0"/>
              <a:t>και αποτύπωση κοινών και διαφορετικών πολιτισμικών </a:t>
            </a:r>
            <a:r>
              <a:rPr lang="el-GR" sz="1800" dirty="0" smtClean="0"/>
              <a:t>στοιχείων.</a:t>
            </a:r>
          </a:p>
          <a:p>
            <a:pPr marL="285750" indent="-285750" algn="just">
              <a:buFont typeface="Arial" panose="020B0604020202020204" pitchFamily="34" charset="0"/>
              <a:buChar char="•"/>
            </a:pPr>
            <a:r>
              <a:rPr lang="el-GR" sz="1800" dirty="0" smtClean="0"/>
              <a:t>Διαπολιτισμική </a:t>
            </a:r>
            <a:r>
              <a:rPr lang="el-GR" sz="1800" dirty="0"/>
              <a:t>εκπαίδευση και ανάπτυξη της </a:t>
            </a:r>
            <a:r>
              <a:rPr lang="el-GR" sz="1800" dirty="0" err="1"/>
              <a:t>ενσυναίσθησης</a:t>
            </a:r>
            <a:r>
              <a:rPr lang="el-GR" sz="1800" dirty="0"/>
              <a:t>.</a:t>
            </a:r>
          </a:p>
          <a:p>
            <a:endParaRPr lang="el-GR"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5206681" y="188640"/>
            <a:ext cx="3442447" cy="4572000"/>
          </a:xfrm>
        </p:spPr>
      </p:pic>
      <p:pic>
        <p:nvPicPr>
          <p:cNvPr id="6" name="Εικόνα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359354">
            <a:off x="854025" y="4032840"/>
            <a:ext cx="1995686" cy="2660914"/>
          </a:xfrm>
          <a:prstGeom prst="rect">
            <a:avLst/>
          </a:prstGeom>
        </p:spPr>
      </p:pic>
      <p:pic>
        <p:nvPicPr>
          <p:cNvPr id="7" name="Εικόνα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7864" y="4090435"/>
            <a:ext cx="1800200" cy="2400266"/>
          </a:xfrm>
          <a:prstGeom prst="rect">
            <a:avLst/>
          </a:prstGeom>
        </p:spPr>
      </p:pic>
      <p:pic>
        <p:nvPicPr>
          <p:cNvPr id="8" name="Εικόνα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493095">
            <a:off x="5929682" y="4357852"/>
            <a:ext cx="1800780" cy="2401039"/>
          </a:xfrm>
          <a:prstGeom prst="rect">
            <a:avLst/>
          </a:prstGeom>
        </p:spPr>
      </p:pic>
    </p:spTree>
    <p:extLst>
      <p:ext uri="{BB962C8B-B14F-4D97-AF65-F5344CB8AC3E}">
        <p14:creationId xmlns:p14="http://schemas.microsoft.com/office/powerpoint/2010/main" val="20963086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514352"/>
            <a:ext cx="6622504" cy="1162050"/>
          </a:xfrm>
        </p:spPr>
        <p:txBody>
          <a:bodyPr/>
          <a:lstStyle/>
          <a:p>
            <a:pPr algn="ctr"/>
            <a:r>
              <a:rPr lang="el-GR" sz="2800" b="1" dirty="0"/>
              <a:t>Παρουσίαση και Εκμάθηση Εφαρμογών Τεχνητής Νοημοσύνης</a:t>
            </a:r>
            <a:r>
              <a:rPr lang="el-GR" b="1" dirty="0"/>
              <a:t/>
            </a:r>
            <a:br>
              <a:rPr lang="el-GR" b="1" dirty="0"/>
            </a:br>
            <a:endParaRPr lang="el-GR" dirty="0"/>
          </a:p>
        </p:txBody>
      </p:sp>
      <p:sp>
        <p:nvSpPr>
          <p:cNvPr id="3" name="Θέση κειμένου 2"/>
          <p:cNvSpPr>
            <a:spLocks noGrp="1"/>
          </p:cNvSpPr>
          <p:nvPr>
            <p:ph type="body" idx="2"/>
          </p:nvPr>
        </p:nvSpPr>
        <p:spPr>
          <a:xfrm>
            <a:off x="323528" y="1676400"/>
            <a:ext cx="3816424" cy="4560912"/>
          </a:xfrm>
        </p:spPr>
        <p:txBody>
          <a:bodyPr>
            <a:normAutofit fontScale="85000" lnSpcReduction="20000"/>
          </a:bodyPr>
          <a:lstStyle/>
          <a:p>
            <a:pPr marL="342900" indent="-342900" algn="just">
              <a:buFont typeface="Arial" panose="020B0604020202020204" pitchFamily="34" charset="0"/>
              <a:buChar char="•"/>
            </a:pPr>
            <a:r>
              <a:rPr lang="el-GR" sz="2200" dirty="0"/>
              <a:t>Εκπαιδευτικό εργαστήριο για την κατανόηση της χρήσης της AI στην εκπαίδευση.</a:t>
            </a:r>
          </a:p>
          <a:p>
            <a:pPr marL="342900" indent="-342900" algn="just">
              <a:buFont typeface="Arial" panose="020B0604020202020204" pitchFamily="34" charset="0"/>
              <a:buChar char="•"/>
            </a:pPr>
            <a:r>
              <a:rPr lang="el-GR" sz="2200" dirty="0"/>
              <a:t>Παρουσίαση και συγκριτική ανάλυση εργαλείων όπως:</a:t>
            </a:r>
          </a:p>
          <a:p>
            <a:pPr marL="982980" lvl="1" indent="-342900" algn="just">
              <a:buFont typeface="Wingdings" panose="05000000000000000000" pitchFamily="2" charset="2"/>
              <a:buChar char="Ø"/>
            </a:pPr>
            <a:r>
              <a:rPr lang="el-GR" sz="2200" b="1" dirty="0" err="1"/>
              <a:t>ChatGPT</a:t>
            </a:r>
            <a:r>
              <a:rPr lang="el-GR" sz="2200" b="1" dirty="0"/>
              <a:t>, </a:t>
            </a:r>
            <a:r>
              <a:rPr lang="el-GR" sz="2200" b="1" dirty="0" err="1"/>
              <a:t>Gemini</a:t>
            </a:r>
            <a:r>
              <a:rPr lang="el-GR" sz="2200" b="1" dirty="0"/>
              <a:t>, </a:t>
            </a:r>
            <a:r>
              <a:rPr lang="el-GR" sz="2200" b="1" dirty="0" err="1"/>
              <a:t>Claude</a:t>
            </a:r>
            <a:r>
              <a:rPr lang="el-GR" sz="2200" dirty="0"/>
              <a:t> – για κατανόηση και παραγωγή </a:t>
            </a:r>
            <a:r>
              <a:rPr lang="el-GR" sz="2200" dirty="0" smtClean="0"/>
              <a:t>κειμένων.</a:t>
            </a:r>
          </a:p>
          <a:p>
            <a:pPr marL="982980" lvl="1" indent="-342900" algn="just">
              <a:buFont typeface="Wingdings" panose="05000000000000000000" pitchFamily="2" charset="2"/>
              <a:buChar char="Ø"/>
            </a:pPr>
            <a:r>
              <a:rPr lang="el-GR" sz="2200" b="1" dirty="0" err="1" smtClean="0"/>
              <a:t>Quillbot</a:t>
            </a:r>
            <a:r>
              <a:rPr lang="el-GR" sz="2200" b="1" dirty="0"/>
              <a:t>, </a:t>
            </a:r>
            <a:r>
              <a:rPr lang="el-GR" sz="2200" b="1" dirty="0" err="1"/>
              <a:t>Grammarly</a:t>
            </a:r>
            <a:r>
              <a:rPr lang="el-GR" sz="2200" dirty="0"/>
              <a:t> – για βελτίωση και διόρθωση γραπτού </a:t>
            </a:r>
            <a:r>
              <a:rPr lang="el-GR" sz="2200" dirty="0" smtClean="0"/>
              <a:t>λόγου.</a:t>
            </a:r>
          </a:p>
          <a:p>
            <a:pPr marL="982980" lvl="1" indent="-342900" algn="just">
              <a:buFont typeface="Wingdings" panose="05000000000000000000" pitchFamily="2" charset="2"/>
              <a:buChar char="Ø"/>
            </a:pPr>
            <a:r>
              <a:rPr lang="el-GR" sz="2200" b="1" dirty="0" err="1" smtClean="0"/>
              <a:t>Canva</a:t>
            </a:r>
            <a:r>
              <a:rPr lang="el-GR" sz="2200" b="1" dirty="0"/>
              <a:t>, </a:t>
            </a:r>
            <a:r>
              <a:rPr lang="el-GR" sz="2200" b="1" dirty="0" err="1"/>
              <a:t>Prezi</a:t>
            </a:r>
            <a:r>
              <a:rPr lang="el-GR" sz="2200" dirty="0"/>
              <a:t> – για δημιουργία ελκυστικών </a:t>
            </a:r>
            <a:r>
              <a:rPr lang="el-GR" sz="2200" dirty="0" smtClean="0"/>
              <a:t>παρουσιάσεων.</a:t>
            </a:r>
          </a:p>
          <a:p>
            <a:pPr marL="982980" lvl="1" indent="-342900" algn="just">
              <a:buFont typeface="Wingdings" panose="05000000000000000000" pitchFamily="2" charset="2"/>
              <a:buChar char="Ø"/>
            </a:pPr>
            <a:r>
              <a:rPr lang="el-GR" sz="2200" b="1" dirty="0" err="1" smtClean="0"/>
              <a:t>Copilot</a:t>
            </a:r>
            <a:r>
              <a:rPr lang="el-GR" sz="2200" b="1" dirty="0" smtClean="0"/>
              <a:t> </a:t>
            </a:r>
            <a:r>
              <a:rPr lang="el-GR" sz="2200" b="1" dirty="0"/>
              <a:t>(MS Office)</a:t>
            </a:r>
            <a:r>
              <a:rPr lang="el-GR" sz="2200" dirty="0"/>
              <a:t> – για υποβοήθηση συγγραφής και σχεδιασμού περιεχομένου.</a:t>
            </a:r>
          </a:p>
          <a:p>
            <a:endParaRPr lang="el-GR"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427984" y="1412776"/>
            <a:ext cx="3460238" cy="4572000"/>
          </a:xfrm>
        </p:spPr>
      </p:pic>
    </p:spTree>
    <p:extLst>
      <p:ext uri="{BB962C8B-B14F-4D97-AF65-F5344CB8AC3E}">
        <p14:creationId xmlns:p14="http://schemas.microsoft.com/office/powerpoint/2010/main" val="361949622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Ροή">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Ροή">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415</TotalTime>
  <Words>1265</Words>
  <Application>Microsoft Office PowerPoint</Application>
  <PresentationFormat>Προβολή στην οθόνη (4:3)</PresentationFormat>
  <Paragraphs>136</Paragraphs>
  <Slides>26</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Ροή</vt:lpstr>
      <vt:lpstr>ERASMUS+ </vt:lpstr>
      <vt:lpstr>Σε έναν κόσμο που συνεχώς ψηφιοποιείται, η προστασία, η ανακάλυψη και η ανάδειξη της Τέχνης, των Μουσείων και της Πολιτιστικής Κληρονομιάς απέκτησαν νέες προοπτικές.</vt:lpstr>
      <vt:lpstr>Παρουσίαση του PowerPoint</vt:lpstr>
      <vt:lpstr>Οι συμμετέχοντες είχαν την ευκαιρία να εξερευνήσουν μουσεία με τα αριστουργήματά τους και να βιώσουν το ιστορικό κέντρο της πόλης, αποκτώντας ανεκτίμητες γνώσεις για τις πρακτικές εφαρμογές των ψηφιακών εργαλείων σε ιστορικά, καλλιτεχνικά και πολιτιστικά περιβάλλοντα, αλλά και σε άλλους τομείς. </vt:lpstr>
      <vt:lpstr>ΕΙΣΑΓΩΓΗ</vt:lpstr>
      <vt:lpstr>ΧΡΗΣΗ ΨΗΦΙΑΚΩΝ ΕΡΓΑΛΕΙΩΝ</vt:lpstr>
      <vt:lpstr>Χρήση της Πλατφόρμας Padlet</vt:lpstr>
      <vt:lpstr>Σχεδιασμός Πολυπολιτισμικού  Χάρτη </vt:lpstr>
      <vt:lpstr>Παρουσίαση και Εκμάθηση Εφαρμογών Τεχνητής Νοημοσύνης </vt:lpstr>
      <vt:lpstr>Πρακτικές Ασκήσεις με Χρήση AI </vt:lpstr>
      <vt:lpstr>Storytelling με Χρήση Χαρτογράφησης (Mapping) &amp; Παιχνιδιών Προσανατολισμού </vt:lpstr>
      <vt:lpstr>Δημιουργία Πολυμεσικών Εκπαιδευτικών Αρχείων (Βίντεο &amp; Μουσική) </vt:lpstr>
      <vt:lpstr>Δημιουργία Εκπαιδευτικής Ταινίας </vt:lpstr>
      <vt:lpstr>Δημιουργία Εκπαιδευτικών Memes με το Meme Generator </vt:lpstr>
      <vt:lpstr>Παρουσίαση Εφαρμογών Δημιουργίας Video Games </vt:lpstr>
      <vt:lpstr>Δημιουργία Video Animation με Τεχνητή Νοημοσύνη (AI) </vt:lpstr>
      <vt:lpstr>Παρουσίαση Εφαρμογών Δημιουργίας Εκπαιδευτικών Quiz </vt:lpstr>
      <vt:lpstr>Δημιουργία Escape Room Quiz &amp; Ανάρτηση στο Padlet</vt:lpstr>
      <vt:lpstr> Outdoor Learning </vt:lpstr>
      <vt:lpstr>Παρουσίαση του PowerPoint</vt:lpstr>
      <vt:lpstr>Δημιουργία Comics</vt:lpstr>
      <vt:lpstr>Παρουσίαση του PowerPoint</vt:lpstr>
      <vt:lpstr>Παρουσίαση του PowerPoint</vt:lpstr>
      <vt:lpstr>Συμπλήρωση Ερωτηματολογίου Αξιολόγησης Μαθημάτων </vt:lpstr>
      <vt:lpstr>ΑΠΟΤΕΛΕΣΜΑΤΑ ΕΚΠΑΙΔΕΥΤΙΚΟΥ ΠΡΟΓΡΑΜΜΑΤΟΣ </vt:lpstr>
      <vt:lpstr>Σας ευχαριστούμε!!!!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ERASMUS+</dc:title>
  <dc:creator>User</dc:creator>
  <cp:lastModifiedBy>Μαγδαληνή Δοκανάρη</cp:lastModifiedBy>
  <cp:revision>46</cp:revision>
  <dcterms:created xsi:type="dcterms:W3CDTF">2025-06-19T06:10:50Z</dcterms:created>
  <dcterms:modified xsi:type="dcterms:W3CDTF">2025-06-26T20:37:13Z</dcterms:modified>
</cp:coreProperties>
</file>