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7" d="100"/>
          <a:sy n="107" d="100"/>
        </p:scale>
        <p:origin x="-84" y="-25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3124200"/>
            <a:ext cx="6172200" cy="1894362"/>
          </a:xfrm>
        </p:spPr>
        <p:txBody>
          <a:bodyPr/>
          <a:lstStyle>
            <a:lvl1pPr>
              <a:defRPr b="1"/>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7764621" y="1174097"/>
            <a:ext cx="2286000" cy="381000"/>
          </a:xfrm>
        </p:spPr>
        <p:txBody>
          <a:bodyPr/>
          <a:lstStyle/>
          <a:p>
            <a:fld id="{2342CEA3-3058-4D43-AE35-B3DA76CB4003}" type="datetimeFigureOut">
              <a:rPr lang="el-GR" smtClean="0"/>
              <a:pPr/>
              <a:t>19/6/2025</a:t>
            </a:fld>
            <a:endParaRPr lang="el-GR"/>
          </a:p>
        </p:txBody>
      </p:sp>
      <p:sp>
        <p:nvSpPr>
          <p:cNvPr id="17" name="16 - Θέση υποσέλιδου"/>
          <p:cNvSpPr>
            <a:spLocks noGrp="1"/>
          </p:cNvSpPr>
          <p:nvPr>
            <p:ph type="ftr" sz="quarter" idx="11"/>
          </p:nvPr>
        </p:nvSpPr>
        <p:spPr bwMode="auto">
          <a:xfrm rot="5400000">
            <a:off x="7077269" y="4181669"/>
            <a:ext cx="3657600" cy="384048"/>
          </a:xfrm>
        </p:spPr>
        <p:txBody>
          <a:bodyPr/>
          <a:lstStyle/>
          <a:p>
            <a:endParaRPr lang="el-GR"/>
          </a:p>
        </p:txBody>
      </p:sp>
      <p:sp>
        <p:nvSpPr>
          <p:cNvPr id="10" name="9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4928702"/>
            <a:ext cx="609600" cy="517524"/>
          </a:xfrm>
        </p:spPr>
        <p:txBody>
          <a:bodyPr/>
          <a:lstStyle/>
          <a:p>
            <a:fld id="{D3F1D1C4-C2D9-4231-9FB2-B2D9D97AA41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19/6/2025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42CEA3-3058-4D43-AE35-B3DA76CB4003}" type="datetimeFigureOut">
              <a:rPr lang="el-GR" smtClean="0"/>
              <a:pPr/>
              <a:t>19/6/2025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8" name="7 - Θέση περιεχομένου"/>
          <p:cNvSpPr>
            <a:spLocks noGrp="1"/>
          </p:cNvSpPr>
          <p:nvPr>
            <p:ph sz="quarter" idx="1"/>
          </p:nvPr>
        </p:nvSpPr>
        <p:spPr>
          <a:xfrm>
            <a:off x="457200" y="1600200"/>
            <a:ext cx="7467600" cy="487375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6 - Θέση ημερομηνίας"/>
          <p:cNvSpPr>
            <a:spLocks noGrp="1"/>
          </p:cNvSpPr>
          <p:nvPr>
            <p:ph type="dt" sz="half" idx="14"/>
          </p:nvPr>
        </p:nvSpPr>
        <p:spPr/>
        <p:txBody>
          <a:bodyPr rtlCol="0"/>
          <a:lstStyle/>
          <a:p>
            <a:fld id="{2342CEA3-3058-4D43-AE35-B3DA76CB4003}" type="datetimeFigureOut">
              <a:rPr lang="el-GR" smtClean="0"/>
              <a:pPr/>
              <a:t>19/6/2025</a:t>
            </a:fld>
            <a:endParaRPr lang="el-GR"/>
          </a:p>
        </p:txBody>
      </p:sp>
      <p:sp>
        <p:nvSpPr>
          <p:cNvPr id="9" name="8 - Θέση αριθμού διαφάνειας"/>
          <p:cNvSpPr>
            <a:spLocks noGrp="1"/>
          </p:cNvSpPr>
          <p:nvPr>
            <p:ph type="sldNum" sz="quarter" idx="15"/>
          </p:nvPr>
        </p:nvSpPr>
        <p:spPr/>
        <p:txBody>
          <a:bodyPr rtlCol="0"/>
          <a:lstStyle/>
          <a:p>
            <a:fld id="{D3F1D1C4-C2D9-4231-9FB2-B2D9D97AA41D}" type="slidenum">
              <a:rPr lang="el-GR" smtClean="0"/>
              <a:pPr/>
              <a:t>‹#›</a:t>
            </a:fld>
            <a:endParaRPr lang="el-GR"/>
          </a:p>
        </p:txBody>
      </p:sp>
      <p:sp>
        <p:nvSpPr>
          <p:cNvPr id="10" name="9 - Θέση υποσέλιδου"/>
          <p:cNvSpPr>
            <a:spLocks noGrp="1"/>
          </p:cNvSpPr>
          <p:nvPr>
            <p:ph type="ftr" sz="quarter" idx="16"/>
          </p:nvPr>
        </p:nvSpPr>
        <p:spPr/>
        <p:txBody>
          <a:bodyPr rtlCol="0"/>
          <a:lstStyle/>
          <a:p>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7763256" y="1170432"/>
            <a:ext cx="2286000" cy="381000"/>
          </a:xfrm>
        </p:spPr>
        <p:txBody>
          <a:bodyPr/>
          <a:lstStyle/>
          <a:p>
            <a:fld id="{2342CEA3-3058-4D43-AE35-B3DA76CB4003}" type="datetimeFigureOut">
              <a:rPr lang="el-GR" smtClean="0"/>
              <a:pPr/>
              <a:t>19/6/2025</a:t>
            </a:fld>
            <a:endParaRPr lang="el-GR"/>
          </a:p>
        </p:txBody>
      </p:sp>
      <p:sp>
        <p:nvSpPr>
          <p:cNvPr id="5" name="4 - Θέση υποσέλιδου"/>
          <p:cNvSpPr>
            <a:spLocks noGrp="1"/>
          </p:cNvSpPr>
          <p:nvPr>
            <p:ph type="ftr" sz="quarter" idx="11"/>
          </p:nvPr>
        </p:nvSpPr>
        <p:spPr bwMode="auto">
          <a:xfrm rot="5400000">
            <a:off x="7077456" y="4178808"/>
            <a:ext cx="3657600" cy="384048"/>
          </a:xfrm>
        </p:spPr>
        <p:txBody>
          <a:bodyPr/>
          <a:lstStyle/>
          <a:p>
            <a:endParaRPr lang="el-GR"/>
          </a:p>
        </p:txBody>
      </p:sp>
      <p:sp>
        <p:nvSpPr>
          <p:cNvPr id="9" name="8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4928702"/>
            <a:ext cx="609600" cy="517524"/>
          </a:xfrm>
        </p:spPr>
        <p:txBody>
          <a:bodyPr/>
          <a:lstStyle/>
          <a:p>
            <a:fld id="{D3F1D1C4-C2D9-4231-9FB2-B2D9D97AA41D}" type="slidenum">
              <a:rPr lang="el-GR" smtClean="0"/>
              <a:pPr/>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342CEA3-3058-4D43-AE35-B3DA76CB4003}" type="datetimeFigureOut">
              <a:rPr lang="el-GR" smtClean="0"/>
              <a:pPr/>
              <a:t>19/6/2025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9" name="8 - Θέση περιεχομένου"/>
          <p:cNvSpPr>
            <a:spLocks noGrp="1"/>
          </p:cNvSpPr>
          <p:nvPr>
            <p:ph sz="quarter" idx="1"/>
          </p:nvPr>
        </p:nvSpPr>
        <p:spPr>
          <a:xfrm>
            <a:off x="457200"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270248" y="1600200"/>
            <a:ext cx="36576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nchor="b"/>
          <a:lstStyle>
            <a:lvl1pPr>
              <a:defRPr/>
            </a:lvl1pPr>
          </a:lstStyle>
          <a:p>
            <a:r>
              <a:rPr kumimoji="0" lang="el-GR" smtClean="0"/>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fld id="{2342CEA3-3058-4D43-AE35-B3DA76CB4003}" type="datetimeFigureOut">
              <a:rPr lang="el-GR" smtClean="0"/>
              <a:pPr/>
              <a:t>19/6/2025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
        <p:nvSpPr>
          <p:cNvPr id="11" name="10 - Θέση περιεχομένου"/>
          <p:cNvSpPr>
            <a:spLocks noGrp="1"/>
          </p:cNvSpPr>
          <p:nvPr>
            <p:ph sz="quarter" idx="2"/>
          </p:nvPr>
        </p:nvSpPr>
        <p:spPr>
          <a:xfrm>
            <a:off x="457200"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371975" y="2362200"/>
            <a:ext cx="3657600" cy="3886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fld id="{2342CEA3-3058-4D43-AE35-B3DA76CB4003}" type="datetimeFigureOut">
              <a:rPr lang="el-GR" smtClean="0"/>
              <a:pPr/>
              <a:t>19/6/2025</a:t>
            </a:fld>
            <a:endParaRPr lang="el-GR"/>
          </a:p>
        </p:txBody>
      </p:sp>
      <p:sp>
        <p:nvSpPr>
          <p:cNvPr id="7" name="6 - Θέση αριθμού διαφάνειας"/>
          <p:cNvSpPr>
            <a:spLocks noGrp="1"/>
          </p:cNvSpPr>
          <p:nvPr>
            <p:ph type="sldNum" sz="quarter" idx="11"/>
          </p:nvPr>
        </p:nvSpPr>
        <p:spPr/>
        <p:txBody>
          <a:bodyPr rtlCol="0"/>
          <a:lstStyle/>
          <a:p>
            <a:fld id="{D3F1D1C4-C2D9-4231-9FB2-B2D9D97AA41D}" type="slidenum">
              <a:rPr lang="el-GR" smtClean="0"/>
              <a:pPr/>
              <a:t>‹#›</a:t>
            </a:fld>
            <a:endParaRPr lang="el-GR"/>
          </a:p>
        </p:txBody>
      </p:sp>
      <p:sp>
        <p:nvSpPr>
          <p:cNvPr id="8" name="7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42CEA3-3058-4D43-AE35-B3DA76CB4003}" type="datetimeFigureOut">
              <a:rPr lang="el-GR" smtClean="0"/>
              <a:pPr/>
              <a:t>19/6/2025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D3F1D1C4-C2D9-4231-9FB2-B2D9D97AA41D}"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74320"/>
            <a:ext cx="5638800" cy="6327648"/>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1" name="20 - Θέση ημερομηνίας"/>
          <p:cNvSpPr>
            <a:spLocks noGrp="1"/>
          </p:cNvSpPr>
          <p:nvPr>
            <p:ph type="dt" sz="half" idx="14"/>
          </p:nvPr>
        </p:nvSpPr>
        <p:spPr/>
        <p:txBody>
          <a:bodyPr rtlCol="0"/>
          <a:lstStyle/>
          <a:p>
            <a:fld id="{2342CEA3-3058-4D43-AE35-B3DA76CB4003}" type="datetimeFigureOut">
              <a:rPr lang="el-GR" smtClean="0"/>
              <a:pPr/>
              <a:t>19/6/2025</a:t>
            </a:fld>
            <a:endParaRPr lang="el-GR"/>
          </a:p>
        </p:txBody>
      </p:sp>
      <p:sp>
        <p:nvSpPr>
          <p:cNvPr id="22" name="21 - Θέση αριθμού διαφάνειας"/>
          <p:cNvSpPr>
            <a:spLocks noGrp="1"/>
          </p:cNvSpPr>
          <p:nvPr>
            <p:ph type="sldNum" sz="quarter" idx="15"/>
          </p:nvPr>
        </p:nvSpPr>
        <p:spPr/>
        <p:txBody>
          <a:bodyPr rtlCol="0"/>
          <a:lstStyle/>
          <a:p>
            <a:fld id="{D3F1D1C4-C2D9-4231-9FB2-B2D9D97AA41D}" type="slidenum">
              <a:rPr lang="el-GR" smtClean="0"/>
              <a:pPr/>
              <a:t>‹#›</a:t>
            </a:fld>
            <a:endParaRPr lang="el-GR"/>
          </a:p>
        </p:txBody>
      </p:sp>
      <p:sp>
        <p:nvSpPr>
          <p:cNvPr id="23" name="22 - Θέση υποσέλιδου"/>
          <p:cNvSpPr>
            <a:spLocks noGrp="1"/>
          </p:cNvSpPr>
          <p:nvPr>
            <p:ph type="ftr" sz="quarter" idx="16"/>
          </p:nvPr>
        </p:nvSpPr>
        <p:spPr/>
        <p:txBody>
          <a:bodyPr rtlCol="0"/>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3350133" y="3200400"/>
            <a:ext cx="6309360" cy="457200"/>
          </a:xfrm>
        </p:spPr>
        <p:txBody>
          <a:bodyPr anchor="b"/>
          <a:lstStyle>
            <a:lvl1pPr algn="l">
              <a:buNone/>
              <a:defRPr sz="2000" b="1"/>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fld id="{2342CEA3-3058-4D43-AE35-B3DA76CB4003}" type="datetimeFigureOut">
              <a:rPr lang="el-GR" smtClean="0"/>
              <a:pPr/>
              <a:t>19/6/2025</a:t>
            </a:fld>
            <a:endParaRPr lang="el-GR"/>
          </a:p>
        </p:txBody>
      </p:sp>
      <p:sp>
        <p:nvSpPr>
          <p:cNvPr id="18" name="17 - Θέση αριθμού διαφάνειας"/>
          <p:cNvSpPr>
            <a:spLocks noGrp="1"/>
          </p:cNvSpPr>
          <p:nvPr>
            <p:ph type="sldNum" sz="quarter" idx="11"/>
          </p:nvPr>
        </p:nvSpPr>
        <p:spPr/>
        <p:txBody>
          <a:bodyPr rtlCol="0"/>
          <a:lstStyle/>
          <a:p>
            <a:fld id="{D3F1D1C4-C2D9-4231-9FB2-B2D9D97AA41D}" type="slidenum">
              <a:rPr lang="el-GR" smtClean="0"/>
              <a:pPr/>
              <a:t>‹#›</a:t>
            </a:fld>
            <a:endParaRPr lang="el-GR"/>
          </a:p>
        </p:txBody>
      </p:sp>
      <p:sp>
        <p:nvSpPr>
          <p:cNvPr id="21" name="20 - Θέση υποσέλιδου"/>
          <p:cNvSpPr>
            <a:spLocks noGrp="1"/>
          </p:cNvSpPr>
          <p:nvPr>
            <p:ph type="ftr" sz="quarter" idx="12"/>
          </p:nvPr>
        </p:nvSpPr>
        <p:spPr/>
        <p:txBody>
          <a:bodyPr rtlCol="0"/>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chemeClr val="accent1">
                <a:tint val="66000"/>
                <a:satMod val="160000"/>
                <a:alpha val="61000"/>
              </a:schemeClr>
            </a:gs>
            <a:gs pos="50000">
              <a:schemeClr val="accent1">
                <a:tint val="44500"/>
                <a:satMod val="160000"/>
              </a:schemeClr>
            </a:gs>
            <a:gs pos="100000">
              <a:schemeClr val="accent1">
                <a:tint val="23500"/>
                <a:satMod val="160000"/>
              </a:schemeClr>
            </a:gs>
          </a:gsLst>
          <a:lin ang="5400000" scaled="0"/>
          <a:tileRect/>
        </a:gradFill>
        <a:effectLst/>
      </p:bgPr>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342CEA3-3058-4D43-AE35-B3DA76CB4003}" type="datetimeFigureOut">
              <a:rPr lang="el-GR" smtClean="0"/>
              <a:pPr/>
              <a:t>19/6/2025</a:t>
            </a:fld>
            <a:endParaRPr lang="el-GR"/>
          </a:p>
        </p:txBody>
      </p:sp>
      <p:sp>
        <p:nvSpPr>
          <p:cNvPr id="3" name="2 - Θέση υποσέλιδου"/>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l-G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D3F1D1C4-C2D9-4231-9FB2-B2D9D97AA41D}"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ctrTitle"/>
          </p:nvPr>
        </p:nvSpPr>
        <p:spPr/>
        <p:txBody>
          <a:bodyPr>
            <a:normAutofit/>
          </a:bodyPr>
          <a:lstStyle/>
          <a:p>
            <a:r>
              <a:rPr lang="el-GR" sz="2400" dirty="0" err="1" smtClean="0"/>
              <a:t>Βασικεσ</a:t>
            </a:r>
            <a:r>
              <a:rPr lang="el-GR" sz="2400" dirty="0" smtClean="0"/>
              <a:t> </a:t>
            </a:r>
            <a:r>
              <a:rPr lang="el-GR" sz="2400" dirty="0" err="1" smtClean="0"/>
              <a:t>Κατευθυνσεισ</a:t>
            </a:r>
            <a:r>
              <a:rPr lang="el-GR" sz="2400" dirty="0" smtClean="0"/>
              <a:t> και </a:t>
            </a:r>
            <a:r>
              <a:rPr lang="el-GR" sz="2400" dirty="0" err="1" smtClean="0"/>
              <a:t>Οδηγιεσ</a:t>
            </a:r>
            <a:r>
              <a:rPr lang="el-GR" sz="2400" dirty="0" smtClean="0"/>
              <a:t> </a:t>
            </a:r>
            <a:r>
              <a:rPr lang="el-GR" sz="2400" dirty="0" err="1" smtClean="0"/>
              <a:t>Διαχειρισησ</a:t>
            </a:r>
            <a:r>
              <a:rPr lang="el-GR" sz="2400" dirty="0" smtClean="0"/>
              <a:t> των </a:t>
            </a:r>
            <a:r>
              <a:rPr lang="el-GR" sz="2400" dirty="0" err="1" smtClean="0"/>
              <a:t>Δρασεων</a:t>
            </a:r>
            <a:r>
              <a:rPr lang="el-GR" sz="2400" dirty="0" smtClean="0"/>
              <a:t> ΚΑ1-ΚΑ2 στο </a:t>
            </a:r>
            <a:r>
              <a:rPr lang="el-GR" sz="2400" dirty="0" err="1" smtClean="0"/>
              <a:t>πλαισιο</a:t>
            </a:r>
            <a:r>
              <a:rPr lang="el-GR" sz="2400" dirty="0" smtClean="0"/>
              <a:t> του </a:t>
            </a:r>
            <a:r>
              <a:rPr lang="el-GR" sz="2400" dirty="0" err="1" smtClean="0"/>
              <a:t>Ευρωπαϊκου</a:t>
            </a:r>
            <a:r>
              <a:rPr lang="el-GR" sz="2400" dirty="0" smtClean="0"/>
              <a:t> </a:t>
            </a:r>
            <a:r>
              <a:rPr lang="el-GR" sz="2400" dirty="0" err="1" smtClean="0"/>
              <a:t>Προγραμματοσ</a:t>
            </a:r>
            <a:r>
              <a:rPr lang="el-GR" sz="2400" dirty="0" smtClean="0"/>
              <a:t> </a:t>
            </a:r>
            <a:r>
              <a:rPr lang="el-GR" sz="2400" dirty="0" err="1" smtClean="0"/>
              <a:t>Erasmus</a:t>
            </a:r>
            <a:r>
              <a:rPr lang="el-GR" sz="2400" dirty="0" smtClean="0"/>
              <a:t>+</a:t>
            </a:r>
            <a:endParaRPr lang="el-GR" sz="2400" dirty="0"/>
          </a:p>
        </p:txBody>
      </p:sp>
      <p:sp>
        <p:nvSpPr>
          <p:cNvPr id="5" name="4 - Υπότιτλος"/>
          <p:cNvSpPr>
            <a:spLocks noGrp="1"/>
          </p:cNvSpPr>
          <p:nvPr>
            <p:ph type="subTitle" idx="1"/>
          </p:nvPr>
        </p:nvSpPr>
        <p:spPr/>
        <p:txBody>
          <a:bodyPr/>
          <a:lstStyle/>
          <a:p>
            <a:r>
              <a:rPr lang="el-GR" dirty="0" smtClean="0"/>
              <a:t>Περιφερειακή Διεύθυνση Δευτεροβάθμιας Εκπαίδευσης ΚΕΡΚΥΡΑΣ</a:t>
            </a:r>
            <a:endParaRPr lang="el-GR" dirty="0"/>
          </a:p>
        </p:txBody>
      </p:sp>
      <p:sp>
        <p:nvSpPr>
          <p:cNvPr id="6" name="5 - Ορθογώνιο"/>
          <p:cNvSpPr/>
          <p:nvPr/>
        </p:nvSpPr>
        <p:spPr>
          <a:xfrm>
            <a:off x="2357422" y="5072074"/>
            <a:ext cx="5214974"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n-US" sz="3200" b="1" dirty="0" smtClean="0"/>
              <a:t>Key Action 1: </a:t>
            </a:r>
            <a:r>
              <a:rPr lang="el-GR" sz="3200" b="1" dirty="0" smtClean="0"/>
              <a:t>Στόχοι (ΣΥΝΕΧΕΙΑ)</a:t>
            </a:r>
            <a:endParaRPr lang="el-GR" sz="3200" b="1" dirty="0"/>
          </a:p>
        </p:txBody>
      </p:sp>
      <p:sp>
        <p:nvSpPr>
          <p:cNvPr id="3" name="2 - Θέση περιεχομένου"/>
          <p:cNvSpPr>
            <a:spLocks noGrp="1"/>
          </p:cNvSpPr>
          <p:nvPr>
            <p:ph sz="quarter" idx="1"/>
          </p:nvPr>
        </p:nvSpPr>
        <p:spPr/>
        <p:txBody>
          <a:bodyPr/>
          <a:lstStyle/>
          <a:p>
            <a:pPr>
              <a:buFont typeface="Arial" pitchFamily="34" charset="0"/>
              <a:buChar char="•"/>
            </a:pPr>
            <a:r>
              <a:rPr lang="el-GR" dirty="0" smtClean="0"/>
              <a:t>Ευκαιρίες για δημιουργία δικτύων μέσω των διεθνών επαφών και συνεργασιών =&gt; ενίσχυση εξωστρέφειας του οργανισμού. </a:t>
            </a:r>
          </a:p>
          <a:p>
            <a:pPr>
              <a:buFont typeface="Arial" pitchFamily="34" charset="0"/>
              <a:buChar char="•"/>
            </a:pPr>
            <a:r>
              <a:rPr lang="el-GR" dirty="0" smtClean="0"/>
              <a:t>Ευαισθητοποίηση του συμμετέχοντα και κατανόηση των άλλων πολιτισμών και χωρών καθώς και ανάπτυξη της ευρωπαϊκής ιθαγένειας και ταυτότητας.</a:t>
            </a:r>
          </a:p>
          <a:p>
            <a:pPr>
              <a:buFont typeface="Arial" pitchFamily="34" charset="0"/>
              <a:buChar char="•"/>
            </a:pPr>
            <a:r>
              <a:rPr lang="el-GR" dirty="0" smtClean="0"/>
              <a:t>Διασφάλιση καλύτερης αναγνώρισης των δεξιοτήτων που αποκτήθηκαν μέσω των περιόδων εκμάθησης στο εξωτερικό (μαθησιακά αποτελέσματα).</a:t>
            </a:r>
            <a:endParaRPr lang="el-G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normAutofit/>
          </a:bodyPr>
          <a:lstStyle/>
          <a:p>
            <a:pPr algn="ctr"/>
            <a:r>
              <a:rPr lang="en-US" sz="3600" b="1" dirty="0" smtClean="0"/>
              <a:t>Key Action 1:</a:t>
            </a:r>
            <a:endParaRPr lang="el-GR" sz="3600" b="1" dirty="0"/>
          </a:p>
        </p:txBody>
      </p:sp>
      <p:sp>
        <p:nvSpPr>
          <p:cNvPr id="9" name="8 - Θέση περιεχομένου"/>
          <p:cNvSpPr>
            <a:spLocks noGrp="1"/>
          </p:cNvSpPr>
          <p:nvPr>
            <p:ph sz="quarter" idx="2"/>
          </p:nvPr>
        </p:nvSpPr>
        <p:spPr/>
        <p:txBody>
          <a:bodyPr/>
          <a:lstStyle/>
          <a:p>
            <a:pPr>
              <a:buNone/>
            </a:pPr>
            <a:r>
              <a:rPr lang="el-GR" dirty="0" smtClean="0"/>
              <a:t> </a:t>
            </a:r>
            <a:endParaRPr lang="el-GR" dirty="0"/>
          </a:p>
        </p:txBody>
      </p:sp>
      <p:sp>
        <p:nvSpPr>
          <p:cNvPr id="11" name="10 - Θέση περιεχομένου"/>
          <p:cNvSpPr>
            <a:spLocks noGrp="1"/>
          </p:cNvSpPr>
          <p:nvPr>
            <p:ph sz="quarter" idx="4"/>
          </p:nvPr>
        </p:nvSpPr>
        <p:spPr/>
        <p:txBody>
          <a:bodyPr/>
          <a:lstStyle/>
          <a:p>
            <a:pPr>
              <a:buNone/>
            </a:pPr>
            <a:r>
              <a:rPr lang="el-GR" dirty="0" smtClean="0"/>
              <a:t>   </a:t>
            </a:r>
            <a:endParaRPr lang="el-GR" dirty="0"/>
          </a:p>
        </p:txBody>
      </p:sp>
      <p:sp>
        <p:nvSpPr>
          <p:cNvPr id="8" name="7 - Θέση κειμένου"/>
          <p:cNvSpPr>
            <a:spLocks noGrp="1"/>
          </p:cNvSpPr>
          <p:nvPr>
            <p:ph type="body" sz="quarter" idx="1"/>
          </p:nvPr>
        </p:nvSpPr>
        <p:spPr>
          <a:xfrm>
            <a:off x="457200" y="1569720"/>
            <a:ext cx="7615262" cy="658368"/>
          </a:xfrm>
        </p:spPr>
        <p:txBody>
          <a:bodyPr/>
          <a:lstStyle/>
          <a:p>
            <a:r>
              <a:rPr lang="el-GR" dirty="0" smtClean="0"/>
              <a:t>Σχέδια προώθησης διακρατικών κινητικοτήτων με ομάδα στόχου:</a:t>
            </a:r>
            <a:endParaRPr lang="el-GR" dirty="0"/>
          </a:p>
        </p:txBody>
      </p:sp>
      <p:sp>
        <p:nvSpPr>
          <p:cNvPr id="12" name="11 - Στρογγυλεμένο ορθογώνιο"/>
          <p:cNvSpPr/>
          <p:nvPr/>
        </p:nvSpPr>
        <p:spPr>
          <a:xfrm>
            <a:off x="785786" y="2928934"/>
            <a:ext cx="3143272" cy="157163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solidFill>
                  <a:schemeClr val="accent6">
                    <a:lumMod val="50000"/>
                  </a:schemeClr>
                </a:solidFill>
              </a:rPr>
              <a:t>Εκπαιδευόμενοι (μαθητές, καταρτιζόμενοι, σπουδαστές, μαθητευόμενοι) </a:t>
            </a:r>
            <a:endParaRPr lang="el-GR" sz="2000" dirty="0">
              <a:solidFill>
                <a:schemeClr val="accent6">
                  <a:lumMod val="50000"/>
                </a:schemeClr>
              </a:solidFill>
            </a:endParaRPr>
          </a:p>
        </p:txBody>
      </p:sp>
      <p:sp>
        <p:nvSpPr>
          <p:cNvPr id="13" name="12 - Στρογγυλεμένο ορθογώνιο"/>
          <p:cNvSpPr/>
          <p:nvPr/>
        </p:nvSpPr>
        <p:spPr>
          <a:xfrm>
            <a:off x="4500562" y="3000372"/>
            <a:ext cx="3357586" cy="150019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solidFill>
                  <a:schemeClr val="accent6">
                    <a:lumMod val="50000"/>
                  </a:schemeClr>
                </a:solidFill>
              </a:rPr>
              <a:t>Προσωπικό (καθηγητές, επαγγελματίες, εκπαιδευτές)</a:t>
            </a:r>
            <a:endParaRPr lang="el-GR" sz="2000"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normAutofit/>
          </a:bodyPr>
          <a:lstStyle/>
          <a:p>
            <a:r>
              <a:rPr lang="en-US" sz="3200" b="1" dirty="0" smtClean="0"/>
              <a:t>Key Action 1: </a:t>
            </a:r>
            <a:r>
              <a:rPr lang="el-GR" sz="3200" i="1" u="sng" dirty="0" smtClean="0"/>
              <a:t>Κινητικότητα</a:t>
            </a:r>
            <a:endParaRPr lang="el-GR" sz="3200" b="1" i="1" u="sng" dirty="0"/>
          </a:p>
        </p:txBody>
      </p:sp>
      <p:sp>
        <p:nvSpPr>
          <p:cNvPr id="8" name="7 - Στρογγυλεμένο ορθογώνιο"/>
          <p:cNvSpPr/>
          <p:nvPr/>
        </p:nvSpPr>
        <p:spPr>
          <a:xfrm>
            <a:off x="357158" y="2143116"/>
            <a:ext cx="2786082" cy="121444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accent6">
                    <a:lumMod val="50000"/>
                  </a:schemeClr>
                </a:solidFill>
              </a:rPr>
              <a:t>ΚΙΝΗΤΙΚΟΤΗΤΑ ΓΙΑ τους ΕΚΠΑΙΔΕΥΟΜΕΝΟΥΣ</a:t>
            </a:r>
            <a:endParaRPr lang="el-GR" dirty="0">
              <a:solidFill>
                <a:schemeClr val="accent6">
                  <a:lumMod val="50000"/>
                </a:schemeClr>
              </a:solidFill>
            </a:endParaRPr>
          </a:p>
        </p:txBody>
      </p:sp>
      <p:sp>
        <p:nvSpPr>
          <p:cNvPr id="11" name="10 - Δεξιό βέλος"/>
          <p:cNvSpPr/>
          <p:nvPr/>
        </p:nvSpPr>
        <p:spPr>
          <a:xfrm>
            <a:off x="3357554" y="2500306"/>
            <a:ext cx="1643074"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12 - Έλλειψη"/>
          <p:cNvSpPr/>
          <p:nvPr/>
        </p:nvSpPr>
        <p:spPr>
          <a:xfrm>
            <a:off x="5143504" y="2000240"/>
            <a:ext cx="3571900" cy="1428760"/>
          </a:xfrm>
          <a:prstGeom prst="ellipse">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100" dirty="0" smtClean="0">
                <a:solidFill>
                  <a:schemeClr val="accent6">
                    <a:lumMod val="50000"/>
                  </a:schemeClr>
                </a:solidFill>
              </a:rPr>
              <a:t>Στόχος είναι η αύξηση των ευκαιριών κατάρτισης στο εξωτερικό των εκπαιδευομένων της ΕΕΚ και παροχή δεξιοτήτων που απαιτούνται για τη μετάβαση από την εκπαίδευση και κατάρτιση στην εργασία.</a:t>
            </a:r>
            <a:endParaRPr lang="el-GR" sz="1100" dirty="0">
              <a:solidFill>
                <a:schemeClr val="accent6">
                  <a:lumMod val="50000"/>
                </a:schemeClr>
              </a:solidFill>
            </a:endParaRPr>
          </a:p>
        </p:txBody>
      </p:sp>
      <p:sp>
        <p:nvSpPr>
          <p:cNvPr id="14" name="13 - Στρογγυλεμένο ορθογώνιο"/>
          <p:cNvSpPr/>
          <p:nvPr/>
        </p:nvSpPr>
        <p:spPr>
          <a:xfrm>
            <a:off x="357158" y="4143380"/>
            <a:ext cx="2786082" cy="128588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accent6">
                    <a:lumMod val="50000"/>
                  </a:schemeClr>
                </a:solidFill>
              </a:rPr>
              <a:t>ΚΙΝΗΤΙΚΟΤΗΤΑ ΓΙΑ το ΠΡΟΣΩΠΙΚΟ</a:t>
            </a:r>
          </a:p>
        </p:txBody>
      </p:sp>
      <p:sp>
        <p:nvSpPr>
          <p:cNvPr id="15" name="14 - Δεξιό βέλος"/>
          <p:cNvSpPr/>
          <p:nvPr/>
        </p:nvSpPr>
        <p:spPr>
          <a:xfrm>
            <a:off x="3357554" y="4429132"/>
            <a:ext cx="1714512" cy="50006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15 - Έλλειψη"/>
          <p:cNvSpPr/>
          <p:nvPr/>
        </p:nvSpPr>
        <p:spPr>
          <a:xfrm>
            <a:off x="5286380" y="3929066"/>
            <a:ext cx="3357586" cy="1428760"/>
          </a:xfrm>
          <a:prstGeom prst="ellipse">
            <a:avLst/>
          </a:prstGeom>
          <a:gradFill>
            <a:gsLst>
              <a:gs pos="0">
                <a:srgbClr val="FBEAC7"/>
              </a:gs>
              <a:gs pos="17999">
                <a:srgbClr val="FEE7F2"/>
              </a:gs>
              <a:gs pos="36000">
                <a:srgbClr val="FAC77D"/>
              </a:gs>
              <a:gs pos="61000">
                <a:srgbClr val="FBA97D"/>
              </a:gs>
              <a:gs pos="82001">
                <a:srgbClr val="FBD49C"/>
              </a:gs>
              <a:gs pos="100000">
                <a:srgbClr val="FEE7F2"/>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smtClean="0">
                <a:solidFill>
                  <a:schemeClr val="accent6">
                    <a:lumMod val="50000"/>
                  </a:schemeClr>
                </a:solidFill>
              </a:rPr>
              <a:t>Στόχος είναι η αναβάθμιση και απόκτηση γνώσεων και πρακτικών καθώς και /ή ανανέωση των παιδαγωγικών δεξιοτήτων των επαγγελματιών του τομέα της ΕΕΚ.</a:t>
            </a:r>
            <a:endParaRPr lang="el-GR" sz="1200"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 Τίτλος"/>
          <p:cNvSpPr>
            <a:spLocks noGrp="1"/>
          </p:cNvSpPr>
          <p:nvPr>
            <p:ph type="title"/>
          </p:nvPr>
        </p:nvSpPr>
        <p:spPr/>
        <p:txBody>
          <a:bodyPr>
            <a:normAutofit/>
          </a:bodyPr>
          <a:lstStyle/>
          <a:p>
            <a:pPr algn="ctr"/>
            <a:r>
              <a:rPr lang="el-GR" sz="3200" b="1" dirty="0" err="1" smtClean="0"/>
              <a:t>Key</a:t>
            </a:r>
            <a:r>
              <a:rPr lang="el-GR" sz="3200" b="1" dirty="0" smtClean="0"/>
              <a:t> </a:t>
            </a:r>
            <a:r>
              <a:rPr lang="el-GR" sz="3200" b="1" dirty="0" err="1" smtClean="0"/>
              <a:t>Action</a:t>
            </a:r>
            <a:r>
              <a:rPr lang="el-GR" sz="3200" b="1" dirty="0" smtClean="0"/>
              <a:t> 1: Κριτήρια </a:t>
            </a:r>
            <a:r>
              <a:rPr lang="el-GR" sz="3200" b="1" dirty="0" err="1" smtClean="0"/>
              <a:t>Επιλεξιμότητας</a:t>
            </a:r>
            <a:endParaRPr lang="el-GR" sz="3200" b="1" dirty="0"/>
          </a:p>
        </p:txBody>
      </p:sp>
      <p:sp>
        <p:nvSpPr>
          <p:cNvPr id="10" name="9 - Θέση περιεχομένου"/>
          <p:cNvSpPr>
            <a:spLocks noGrp="1"/>
          </p:cNvSpPr>
          <p:nvPr>
            <p:ph sz="quarter" idx="2"/>
          </p:nvPr>
        </p:nvSpPr>
        <p:spPr>
          <a:xfrm>
            <a:off x="457200" y="2362200"/>
            <a:ext cx="3657600" cy="3281378"/>
          </a:xfrm>
        </p:spPr>
        <p:txBody>
          <a:bodyPr/>
          <a:lstStyle/>
          <a:p>
            <a:pPr>
              <a:buFont typeface="Wingdings" pitchFamily="2" charset="2"/>
              <a:buChar char="Ø"/>
            </a:pPr>
            <a:r>
              <a:rPr lang="el-GR" dirty="0" smtClean="0"/>
              <a:t>Καινοτομία διδακτικών μεθόδων</a:t>
            </a:r>
          </a:p>
          <a:p>
            <a:pPr>
              <a:buFont typeface="Wingdings" pitchFamily="2" charset="2"/>
              <a:buChar char="Ø"/>
            </a:pPr>
            <a:r>
              <a:rPr lang="el-GR" dirty="0" smtClean="0"/>
              <a:t>Λεπτομέρεια και σαφήνεια στο πρόγραμμα</a:t>
            </a:r>
          </a:p>
          <a:p>
            <a:pPr>
              <a:buFont typeface="Wingdings" pitchFamily="2" charset="2"/>
              <a:buChar char="Ø"/>
            </a:pPr>
            <a:r>
              <a:rPr lang="el-GR" dirty="0" smtClean="0"/>
              <a:t>Χορήγηση βεβαιώσεων συμμετοχής </a:t>
            </a:r>
            <a:endParaRPr lang="el-GR" dirty="0">
              <a:solidFill>
                <a:schemeClr val="accent6">
                  <a:lumMod val="50000"/>
                </a:schemeClr>
              </a:solidFill>
            </a:endParaRPr>
          </a:p>
        </p:txBody>
      </p:sp>
      <p:sp>
        <p:nvSpPr>
          <p:cNvPr id="12" name="11 - Θέση περιεχομένου"/>
          <p:cNvSpPr>
            <a:spLocks noGrp="1"/>
          </p:cNvSpPr>
          <p:nvPr>
            <p:ph sz="quarter" idx="4"/>
          </p:nvPr>
        </p:nvSpPr>
        <p:spPr>
          <a:xfrm>
            <a:off x="4371975" y="2362200"/>
            <a:ext cx="3657600" cy="3281378"/>
          </a:xfrm>
        </p:spPr>
        <p:txBody>
          <a:bodyPr/>
          <a:lstStyle/>
          <a:p>
            <a:pPr>
              <a:buFont typeface="Wingdings" pitchFamily="2" charset="2"/>
              <a:buChar char="Ø"/>
            </a:pPr>
            <a:r>
              <a:rPr lang="el-GR" dirty="0" smtClean="0"/>
              <a:t>Χρήση Τεχνολογίας Πληροφοριών και Επικοινωνίας </a:t>
            </a:r>
          </a:p>
          <a:p>
            <a:pPr>
              <a:buFont typeface="Wingdings" pitchFamily="2" charset="2"/>
              <a:buChar char="Ø"/>
            </a:pPr>
            <a:r>
              <a:rPr lang="el-GR" dirty="0" smtClean="0"/>
              <a:t>Προκαθορισμένο κόστος συμμετοχής</a:t>
            </a:r>
          </a:p>
          <a:p>
            <a:pPr>
              <a:buFont typeface="Wingdings" pitchFamily="2" charset="2"/>
              <a:buChar char="Ø"/>
            </a:pPr>
            <a:r>
              <a:rPr lang="el-GR" dirty="0" smtClean="0"/>
              <a:t>Ενέργειες για έκδοση </a:t>
            </a:r>
            <a:r>
              <a:rPr lang="el-GR" dirty="0" err="1" smtClean="0"/>
              <a:t>Europass</a:t>
            </a:r>
            <a:r>
              <a:rPr lang="el-GR" dirty="0" smtClean="0"/>
              <a:t> </a:t>
            </a:r>
            <a:r>
              <a:rPr lang="el-GR" dirty="0" err="1" smtClean="0"/>
              <a:t>Mobility</a:t>
            </a:r>
            <a:r>
              <a:rPr lang="el-GR" dirty="0" smtClean="0"/>
              <a:t> </a:t>
            </a:r>
            <a:endParaRPr lang="el-GR" dirty="0"/>
          </a:p>
        </p:txBody>
      </p:sp>
      <p:sp>
        <p:nvSpPr>
          <p:cNvPr id="9" name="8 - Θέση κειμένου"/>
          <p:cNvSpPr>
            <a:spLocks noGrp="1"/>
          </p:cNvSpPr>
          <p:nvPr>
            <p:ph type="body" sz="quarter" idx="1"/>
          </p:nvPr>
        </p:nvSpPr>
        <p:spPr>
          <a:xfrm>
            <a:off x="457200" y="1569720"/>
            <a:ext cx="7615262" cy="716272"/>
          </a:xfrm>
        </p:spPr>
        <p:txBody>
          <a:bodyPr/>
          <a:lstStyle/>
          <a:p>
            <a:pPr algn="ctr"/>
            <a:r>
              <a:rPr lang="el-GR" sz="2400" dirty="0" smtClean="0"/>
              <a:t>Κριτήρια για την επιλογή του φορέα υποδοχής</a:t>
            </a:r>
            <a:endParaRPr lang="el-GR" sz="2400" dirty="0"/>
          </a:p>
        </p:txBody>
      </p:sp>
      <p:sp>
        <p:nvSpPr>
          <p:cNvPr id="13" name="12 - Στρογγυλεμένο ορθογώνιο"/>
          <p:cNvSpPr/>
          <p:nvPr/>
        </p:nvSpPr>
        <p:spPr>
          <a:xfrm>
            <a:off x="1285852" y="6000768"/>
            <a:ext cx="2214578" cy="64294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accent6">
                    <a:lumMod val="50000"/>
                  </a:schemeClr>
                </a:solidFill>
              </a:rPr>
              <a:t>Εμπειρία σε σχέδια </a:t>
            </a:r>
            <a:r>
              <a:rPr lang="en-US" dirty="0" smtClean="0">
                <a:solidFill>
                  <a:schemeClr val="accent6">
                    <a:lumMod val="50000"/>
                  </a:schemeClr>
                </a:solidFill>
              </a:rPr>
              <a:t>Erasmus+ </a:t>
            </a:r>
            <a:endParaRPr lang="el-GR" dirty="0">
              <a:solidFill>
                <a:schemeClr val="accent6">
                  <a:lumMod val="50000"/>
                </a:schemeClr>
              </a:solidFill>
            </a:endParaRPr>
          </a:p>
        </p:txBody>
      </p:sp>
      <p:sp>
        <p:nvSpPr>
          <p:cNvPr id="14" name="13 - Δεξιό βέλος"/>
          <p:cNvSpPr/>
          <p:nvPr/>
        </p:nvSpPr>
        <p:spPr>
          <a:xfrm>
            <a:off x="3714744" y="6072206"/>
            <a:ext cx="121444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5" name="14 - Στρογγυλεμένο ορθογώνιο"/>
          <p:cNvSpPr/>
          <p:nvPr/>
        </p:nvSpPr>
        <p:spPr>
          <a:xfrm>
            <a:off x="5143504" y="6000768"/>
            <a:ext cx="2643206" cy="71438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solidFill>
                  <a:schemeClr val="accent6">
                    <a:lumMod val="50000"/>
                  </a:schemeClr>
                </a:solidFill>
              </a:rPr>
              <a:t>Αναγωγή ελληνικών σχολείων σε φορείς υποδοχής</a:t>
            </a:r>
            <a:endParaRPr lang="el-GR" sz="1600"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 Τίτλος"/>
          <p:cNvSpPr>
            <a:spLocks noGrp="1"/>
          </p:cNvSpPr>
          <p:nvPr>
            <p:ph type="title"/>
          </p:nvPr>
        </p:nvSpPr>
        <p:spPr/>
        <p:txBody>
          <a:bodyPr/>
          <a:lstStyle/>
          <a:p>
            <a:pPr algn="ctr"/>
            <a:r>
              <a:rPr lang="en-US" b="1" dirty="0" smtClean="0"/>
              <a:t>Key Action 1:</a:t>
            </a:r>
            <a:r>
              <a:rPr lang="el-GR" b="1" dirty="0" smtClean="0"/>
              <a:t> ΒΗΜΑ </a:t>
            </a:r>
            <a:r>
              <a:rPr lang="el-GR" b="1" dirty="0" err="1" smtClean="0"/>
              <a:t>ΒΗΜΑ</a:t>
            </a:r>
            <a:r>
              <a:rPr lang="el-GR" b="1" dirty="0" smtClean="0"/>
              <a:t> ΕΩΣ ΤΗΝ ΑΙΤΗΣΗ</a:t>
            </a:r>
            <a:endParaRPr lang="el-GR" b="1" dirty="0"/>
          </a:p>
        </p:txBody>
      </p:sp>
      <p:sp>
        <p:nvSpPr>
          <p:cNvPr id="8" name="7 - Στρογγυλεμένο ορθογώνιο"/>
          <p:cNvSpPr/>
          <p:nvPr/>
        </p:nvSpPr>
        <p:spPr>
          <a:xfrm>
            <a:off x="571472" y="1571612"/>
            <a:ext cx="2428892" cy="114300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accent6">
                    <a:lumMod val="50000"/>
                  </a:schemeClr>
                </a:solidFill>
              </a:rPr>
              <a:t>1.Ανίχνευση αναγκών κατάρτισης</a:t>
            </a:r>
            <a:endParaRPr lang="el-GR" dirty="0">
              <a:solidFill>
                <a:schemeClr val="accent6">
                  <a:lumMod val="50000"/>
                </a:schemeClr>
              </a:solidFill>
            </a:endParaRPr>
          </a:p>
        </p:txBody>
      </p:sp>
      <p:sp>
        <p:nvSpPr>
          <p:cNvPr id="10" name="9 - Δεξιό βέλος"/>
          <p:cNvSpPr/>
          <p:nvPr/>
        </p:nvSpPr>
        <p:spPr>
          <a:xfrm>
            <a:off x="3428992" y="1928802"/>
            <a:ext cx="1285884"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1" name="10 - Στρογγυλεμένο ορθογώνιο"/>
          <p:cNvSpPr/>
          <p:nvPr/>
        </p:nvSpPr>
        <p:spPr>
          <a:xfrm>
            <a:off x="5214942" y="1571612"/>
            <a:ext cx="2428892" cy="114300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accent6">
                    <a:lumMod val="50000"/>
                  </a:schemeClr>
                </a:solidFill>
              </a:rPr>
              <a:t>2.Αναζήτηση και επιλογή φορέα υποδοχής</a:t>
            </a:r>
            <a:endParaRPr lang="el-GR" dirty="0">
              <a:solidFill>
                <a:schemeClr val="accent6">
                  <a:lumMod val="50000"/>
                </a:schemeClr>
              </a:solidFill>
            </a:endParaRPr>
          </a:p>
        </p:txBody>
      </p:sp>
      <p:sp>
        <p:nvSpPr>
          <p:cNvPr id="12" name="11 - Βέλος προς τα κάτω"/>
          <p:cNvSpPr/>
          <p:nvPr/>
        </p:nvSpPr>
        <p:spPr>
          <a:xfrm>
            <a:off x="6357950" y="2928934"/>
            <a:ext cx="500066" cy="10001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12 - Στρογγυλεμένο ορθογώνιο"/>
          <p:cNvSpPr/>
          <p:nvPr/>
        </p:nvSpPr>
        <p:spPr>
          <a:xfrm>
            <a:off x="5572132" y="4143380"/>
            <a:ext cx="2714644" cy="121444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solidFill>
                  <a:schemeClr val="accent6">
                    <a:lumMod val="50000"/>
                  </a:schemeClr>
                </a:solidFill>
              </a:rPr>
              <a:t>3. Επαφές με τον φορέα/φορείς υποδοχής για την ανίχνευση της επάρκειας και καταλληλότητας</a:t>
            </a:r>
            <a:endParaRPr lang="el-GR" sz="1600" dirty="0">
              <a:solidFill>
                <a:schemeClr val="accent6">
                  <a:lumMod val="50000"/>
                </a:schemeClr>
              </a:solidFill>
            </a:endParaRPr>
          </a:p>
        </p:txBody>
      </p:sp>
      <p:sp>
        <p:nvSpPr>
          <p:cNvPr id="15" name="14 - Αριστερό βέλος"/>
          <p:cNvSpPr/>
          <p:nvPr/>
        </p:nvSpPr>
        <p:spPr>
          <a:xfrm>
            <a:off x="3857620" y="4429132"/>
            <a:ext cx="1214446" cy="42862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6" name="15 - Στρογγυλεμένο ορθογώνιο"/>
          <p:cNvSpPr/>
          <p:nvPr/>
        </p:nvSpPr>
        <p:spPr>
          <a:xfrm>
            <a:off x="428596" y="4071942"/>
            <a:ext cx="3143272" cy="121444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solidFill>
                  <a:schemeClr val="accent6">
                    <a:lumMod val="50000"/>
                  </a:schemeClr>
                </a:solidFill>
              </a:rPr>
              <a:t>4. Σχεδιασμός προτεινόμενου προγράμματος κατάρτισης μέσω συχνής συνεργασίας του φορέα αποστολής και υποδοχής</a:t>
            </a:r>
            <a:endParaRPr lang="el-GR" sz="1600" dirty="0">
              <a:solidFill>
                <a:schemeClr val="accent6">
                  <a:lumMod val="50000"/>
                </a:schemeClr>
              </a:solidFill>
            </a:endParaRPr>
          </a:p>
        </p:txBody>
      </p:sp>
      <p:sp>
        <p:nvSpPr>
          <p:cNvPr id="17" name="16 - Βέλος λυγισμένο προς τα επάνω"/>
          <p:cNvSpPr/>
          <p:nvPr/>
        </p:nvSpPr>
        <p:spPr>
          <a:xfrm rot="5400000">
            <a:off x="1464447" y="5750735"/>
            <a:ext cx="1000132" cy="785818"/>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Στρογγυλεμένο ορθογώνιο"/>
          <p:cNvSpPr/>
          <p:nvPr/>
        </p:nvSpPr>
        <p:spPr>
          <a:xfrm>
            <a:off x="3143240" y="5572140"/>
            <a:ext cx="2428892" cy="114300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solidFill>
                  <a:schemeClr val="accent6">
                    <a:lumMod val="50000"/>
                  </a:schemeClr>
                </a:solidFill>
              </a:rPr>
              <a:t>5.Αίτηση</a:t>
            </a:r>
            <a:endParaRPr lang="el-GR" sz="2000"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Τίτλος"/>
          <p:cNvSpPr>
            <a:spLocks noGrp="1"/>
          </p:cNvSpPr>
          <p:nvPr>
            <p:ph type="title"/>
          </p:nvPr>
        </p:nvSpPr>
        <p:spPr/>
        <p:txBody>
          <a:bodyPr>
            <a:normAutofit fontScale="90000"/>
          </a:bodyPr>
          <a:lstStyle/>
          <a:p>
            <a:pPr algn="ctr"/>
            <a:r>
              <a:rPr lang="el-GR" b="1" dirty="0" err="1" smtClean="0"/>
              <a:t>Key</a:t>
            </a:r>
            <a:r>
              <a:rPr lang="el-GR" b="1" dirty="0" smtClean="0"/>
              <a:t> </a:t>
            </a:r>
            <a:r>
              <a:rPr lang="el-GR" b="1" dirty="0" err="1" smtClean="0"/>
              <a:t>Action</a:t>
            </a:r>
            <a:r>
              <a:rPr lang="el-GR" b="1" dirty="0" smtClean="0"/>
              <a:t> 1: Τι είναι ένα σχέδιο Κινητικότητας στο πρόγραμμα </a:t>
            </a:r>
            <a:r>
              <a:rPr lang="el-GR" b="1" dirty="0" err="1" smtClean="0"/>
              <a:t>Erasmus</a:t>
            </a:r>
            <a:r>
              <a:rPr lang="el-GR" b="1" dirty="0" smtClean="0"/>
              <a:t>+;</a:t>
            </a:r>
            <a:endParaRPr lang="el-GR" b="1" dirty="0"/>
          </a:p>
        </p:txBody>
      </p:sp>
      <p:sp>
        <p:nvSpPr>
          <p:cNvPr id="4" name="3 - Θέση περιεχομένου"/>
          <p:cNvSpPr>
            <a:spLocks noGrp="1"/>
          </p:cNvSpPr>
          <p:nvPr>
            <p:ph sz="quarter" idx="1"/>
          </p:nvPr>
        </p:nvSpPr>
        <p:spPr>
          <a:xfrm>
            <a:off x="457200" y="1428736"/>
            <a:ext cx="2543164" cy="4743464"/>
          </a:xfrm>
        </p:spPr>
        <p:txBody>
          <a:bodyPr>
            <a:normAutofit/>
          </a:bodyPr>
          <a:lstStyle/>
          <a:p>
            <a:pPr>
              <a:buNone/>
            </a:pPr>
            <a:r>
              <a:rPr lang="el-GR" dirty="0" smtClean="0"/>
              <a:t> </a:t>
            </a:r>
            <a:r>
              <a:rPr lang="el-GR" sz="2000" u="sng" dirty="0" smtClean="0"/>
              <a:t>ΠΡΟΕΤΟΙΜΑΣΙΑ</a:t>
            </a:r>
            <a:r>
              <a:rPr lang="el-GR" dirty="0" smtClean="0"/>
              <a:t> </a:t>
            </a:r>
            <a:endParaRPr lang="el-GR" dirty="0"/>
          </a:p>
        </p:txBody>
      </p:sp>
      <p:sp>
        <p:nvSpPr>
          <p:cNvPr id="6" name="5 - Ορθογώνιο"/>
          <p:cNvSpPr/>
          <p:nvPr/>
        </p:nvSpPr>
        <p:spPr>
          <a:xfrm>
            <a:off x="642910" y="1928802"/>
            <a:ext cx="1928826" cy="378621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solidFill>
                  <a:schemeClr val="accent6">
                    <a:lumMod val="50000"/>
                  </a:schemeClr>
                </a:solidFill>
              </a:rPr>
              <a:t>• Πρακτικά ζητήματα (οργάνωση μετακίνησης, ταξίδι) •Επιλογή συμμετεχόντων (βάσει κριτηρίων) •Καθορισμός ρόλων και αρμοδιοτήτων μεταξύ εμπλεκομένων μερών •Γλωσσική προετοιμασία συμμετεχόντων (αν απαιτείται) πριν την αναχώρηση τους στη κινητικότητα</a:t>
            </a:r>
            <a:endParaRPr lang="el-GR" sz="1400" dirty="0">
              <a:solidFill>
                <a:schemeClr val="accent6">
                  <a:lumMod val="50000"/>
                </a:schemeClr>
              </a:solidFill>
            </a:endParaRPr>
          </a:p>
        </p:txBody>
      </p:sp>
      <p:sp>
        <p:nvSpPr>
          <p:cNvPr id="7" name="6 - Ορθογώνιο"/>
          <p:cNvSpPr/>
          <p:nvPr/>
        </p:nvSpPr>
        <p:spPr>
          <a:xfrm>
            <a:off x="3500430" y="2214554"/>
            <a:ext cx="1928826" cy="350046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solidFill>
                  <a:schemeClr val="accent6">
                    <a:lumMod val="50000"/>
                  </a:schemeClr>
                </a:solidFill>
              </a:rPr>
              <a:t>•Πραγματοποίηση βάσει καθορισμένου προγράμματος κατάρτισης</a:t>
            </a:r>
            <a:endParaRPr lang="el-GR" sz="1600" u="sng" dirty="0">
              <a:solidFill>
                <a:schemeClr val="accent6">
                  <a:lumMod val="50000"/>
                </a:schemeClr>
              </a:solidFill>
            </a:endParaRPr>
          </a:p>
        </p:txBody>
      </p:sp>
      <p:sp>
        <p:nvSpPr>
          <p:cNvPr id="8" name="7 - Θέση περιεχομένου"/>
          <p:cNvSpPr>
            <a:spLocks noGrp="1"/>
          </p:cNvSpPr>
          <p:nvPr>
            <p:ph sz="quarter" idx="2"/>
          </p:nvPr>
        </p:nvSpPr>
        <p:spPr>
          <a:xfrm>
            <a:off x="6143625" y="2214554"/>
            <a:ext cx="1784350" cy="35719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buNone/>
            </a:pPr>
            <a:r>
              <a:rPr lang="el-GR" sz="1400" dirty="0" smtClean="0">
                <a:solidFill>
                  <a:schemeClr val="accent6">
                    <a:lumMod val="50000"/>
                  </a:schemeClr>
                </a:solidFill>
              </a:rPr>
              <a:t>•Αξιολόγηση δραστηριοτήτων κατάρτισης</a:t>
            </a:r>
          </a:p>
          <a:p>
            <a:pPr>
              <a:buNone/>
            </a:pPr>
            <a:r>
              <a:rPr lang="el-GR" sz="1400" dirty="0" smtClean="0">
                <a:solidFill>
                  <a:schemeClr val="accent6">
                    <a:lumMod val="50000"/>
                  </a:schemeClr>
                </a:solidFill>
              </a:rPr>
              <a:t>•Αναγνώριση, πιστοποίηση μαθησιακών αποτελεσμάτων</a:t>
            </a:r>
          </a:p>
          <a:p>
            <a:pPr>
              <a:buNone/>
            </a:pPr>
            <a:r>
              <a:rPr lang="el-GR" sz="1400" dirty="0" smtClean="0">
                <a:solidFill>
                  <a:schemeClr val="accent6">
                    <a:lumMod val="50000"/>
                  </a:schemeClr>
                </a:solidFill>
              </a:rPr>
              <a:t>•Ενέργειες διάδοσης των αποτελεσμάτων του σχεδίου</a:t>
            </a:r>
            <a:endParaRPr lang="el-GR" sz="1400" dirty="0">
              <a:solidFill>
                <a:schemeClr val="accent6">
                  <a:lumMod val="50000"/>
                </a:schemeClr>
              </a:solidFill>
            </a:endParaRPr>
          </a:p>
        </p:txBody>
      </p:sp>
      <p:sp>
        <p:nvSpPr>
          <p:cNvPr id="9" name="8 - Ορθογώνιο"/>
          <p:cNvSpPr/>
          <p:nvPr/>
        </p:nvSpPr>
        <p:spPr>
          <a:xfrm>
            <a:off x="3214678" y="1428736"/>
            <a:ext cx="2428876" cy="830997"/>
          </a:xfrm>
          <a:prstGeom prst="rect">
            <a:avLst/>
          </a:prstGeom>
        </p:spPr>
        <p:txBody>
          <a:bodyPr wrap="square">
            <a:spAutoFit/>
          </a:bodyPr>
          <a:lstStyle/>
          <a:p>
            <a:pPr lvl="0" algn="ctr"/>
            <a:r>
              <a:rPr lang="el-GR" sz="1600" b="1" u="sng" dirty="0" smtClean="0">
                <a:solidFill>
                  <a:srgbClr val="777C84">
                    <a:lumMod val="50000"/>
                  </a:srgbClr>
                </a:solidFill>
              </a:rPr>
              <a:t>ΥΛΟΠΟΙΗΣΗ ΔΡΑΣΤΗΡΙΟΤΗΤΩΝ ΚΙΝΗΤΙΚΟΤΗΤΑΣ </a:t>
            </a:r>
            <a:endParaRPr lang="el-GR" sz="1600" b="1" u="sng" dirty="0">
              <a:solidFill>
                <a:srgbClr val="777C84">
                  <a:lumMod val="50000"/>
                </a:srgbClr>
              </a:solidFill>
            </a:endParaRPr>
          </a:p>
        </p:txBody>
      </p:sp>
      <p:sp>
        <p:nvSpPr>
          <p:cNvPr id="10" name="9 - Ορθογώνιο"/>
          <p:cNvSpPr/>
          <p:nvPr/>
        </p:nvSpPr>
        <p:spPr>
          <a:xfrm>
            <a:off x="6072199" y="1785926"/>
            <a:ext cx="2143140" cy="276999"/>
          </a:xfrm>
          <a:prstGeom prst="rect">
            <a:avLst/>
          </a:prstGeom>
        </p:spPr>
        <p:txBody>
          <a:bodyPr wrap="square">
            <a:spAutoFit/>
          </a:bodyPr>
          <a:lstStyle/>
          <a:p>
            <a:r>
              <a:rPr lang="el-GR" sz="1200" u="sng" dirty="0" smtClean="0"/>
              <a:t>ΑΝΤΙΚΤΥΠΟΣ - ΔΙΑΔΟΣΗ </a:t>
            </a:r>
            <a:endParaRPr lang="el-GR" sz="1200" u="sng"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2800" b="1" dirty="0" err="1" smtClean="0"/>
              <a:t>Key</a:t>
            </a:r>
            <a:r>
              <a:rPr lang="el-GR" sz="2800" b="1" dirty="0" smtClean="0"/>
              <a:t> </a:t>
            </a:r>
            <a:r>
              <a:rPr lang="el-GR" sz="2800" b="1" dirty="0" err="1" smtClean="0"/>
              <a:t>Action</a:t>
            </a:r>
            <a:r>
              <a:rPr lang="el-GR" sz="2800" b="1" dirty="0" smtClean="0"/>
              <a:t> 1:</a:t>
            </a:r>
            <a:r>
              <a:rPr lang="en-US" sz="2800" b="1" dirty="0" smtClean="0"/>
              <a:t> </a:t>
            </a:r>
            <a:r>
              <a:rPr lang="el-GR" dirty="0" err="1" smtClean="0"/>
              <a:t>Επισημ</a:t>
            </a:r>
            <a:r>
              <a:rPr lang="en-US" dirty="0" smtClean="0"/>
              <a:t>a</a:t>
            </a:r>
            <a:r>
              <a:rPr lang="el-GR" dirty="0" err="1" smtClean="0"/>
              <a:t>νσεις</a:t>
            </a:r>
            <a:endParaRPr lang="el-GR" dirty="0"/>
          </a:p>
        </p:txBody>
      </p:sp>
      <p:sp>
        <p:nvSpPr>
          <p:cNvPr id="4" name="3 - Θέση περιεχομένου"/>
          <p:cNvSpPr>
            <a:spLocks noGrp="1"/>
          </p:cNvSpPr>
          <p:nvPr>
            <p:ph sz="quarter" idx="2"/>
          </p:nvPr>
        </p:nvSpPr>
        <p:spPr>
          <a:xfrm>
            <a:off x="285720" y="1571612"/>
            <a:ext cx="7143800" cy="4572000"/>
          </a:xfrm>
        </p:spPr>
        <p:txBody>
          <a:bodyPr>
            <a:normAutofit/>
          </a:bodyPr>
          <a:lstStyle/>
          <a:p>
            <a:r>
              <a:rPr lang="el-GR" sz="3200" dirty="0" smtClean="0"/>
              <a:t>Επαρκής χρόνος για προετοιμασία </a:t>
            </a:r>
            <a:endParaRPr lang="en-US" sz="3200" dirty="0" smtClean="0"/>
          </a:p>
          <a:p>
            <a:r>
              <a:rPr lang="el-GR" sz="3200" dirty="0" smtClean="0"/>
              <a:t>Ανάγνωση και κατανόηση εγγράφων</a:t>
            </a:r>
            <a:endParaRPr lang="en-US" sz="3200" dirty="0" smtClean="0"/>
          </a:p>
          <a:p>
            <a:r>
              <a:rPr lang="el-GR" sz="3200" dirty="0" smtClean="0"/>
              <a:t>Περιήγηση στην ιστοσελίδα του ΙΚΥ</a:t>
            </a:r>
            <a:endParaRPr lang="en-US" sz="3200" dirty="0" smtClean="0"/>
          </a:p>
          <a:p>
            <a:r>
              <a:rPr lang="el-GR" sz="3200" dirty="0" smtClean="0"/>
              <a:t>Επαφή με την Εθνική μονάδα </a:t>
            </a:r>
            <a:r>
              <a:rPr lang="el-GR" sz="3200" dirty="0" err="1" smtClean="0"/>
              <a:t>Erasmus</a:t>
            </a:r>
            <a:r>
              <a:rPr lang="el-GR" sz="3200" dirty="0" smtClean="0"/>
              <a:t>+ για διευκρινήσεις </a:t>
            </a:r>
            <a:endParaRPr lang="en-US" sz="3200" dirty="0" smtClean="0"/>
          </a:p>
          <a:p>
            <a:r>
              <a:rPr lang="el-GR" sz="3200" dirty="0" smtClean="0"/>
              <a:t>Συνεργασία με εταίρους</a:t>
            </a:r>
            <a:endParaRPr lang="en-US" sz="3200" dirty="0" smtClean="0"/>
          </a:p>
          <a:p>
            <a:r>
              <a:rPr lang="el-GR" sz="3200" dirty="0" smtClean="0"/>
              <a:t>Σύνταξη της αίτησης</a:t>
            </a:r>
            <a:endParaRPr lang="el-GR" sz="3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z="3200" b="1" dirty="0" err="1" smtClean="0"/>
              <a:t>Key</a:t>
            </a:r>
            <a:r>
              <a:rPr lang="el-GR" sz="3200" b="1" dirty="0" smtClean="0"/>
              <a:t> </a:t>
            </a:r>
            <a:r>
              <a:rPr lang="el-GR" sz="3200" b="1" dirty="0" err="1" smtClean="0"/>
              <a:t>Action</a:t>
            </a:r>
            <a:r>
              <a:rPr lang="el-GR" sz="3200" b="1" dirty="0" smtClean="0"/>
              <a:t> 1:</a:t>
            </a:r>
            <a:r>
              <a:rPr lang="en-US" sz="3200" b="1" dirty="0" smtClean="0"/>
              <a:t> </a:t>
            </a:r>
            <a:r>
              <a:rPr lang="el-GR" dirty="0" err="1" smtClean="0"/>
              <a:t>Επισημ</a:t>
            </a:r>
            <a:r>
              <a:rPr lang="en-US" dirty="0" smtClean="0"/>
              <a:t>a</a:t>
            </a:r>
            <a:r>
              <a:rPr lang="el-GR" dirty="0" err="1" smtClean="0"/>
              <a:t>νσεις</a:t>
            </a:r>
            <a:r>
              <a:rPr lang="en-US" dirty="0" smtClean="0"/>
              <a:t> (</a:t>
            </a:r>
            <a:r>
              <a:rPr lang="el-GR" dirty="0" err="1" smtClean="0"/>
              <a:t>Συνεχεια</a:t>
            </a:r>
            <a:r>
              <a:rPr lang="el-GR" dirty="0" smtClean="0"/>
              <a:t>)</a:t>
            </a:r>
            <a:endParaRPr lang="el-GR" dirty="0"/>
          </a:p>
        </p:txBody>
      </p:sp>
      <p:sp>
        <p:nvSpPr>
          <p:cNvPr id="4" name="3 - Θέση περιεχομένου"/>
          <p:cNvSpPr>
            <a:spLocks noGrp="1"/>
          </p:cNvSpPr>
          <p:nvPr>
            <p:ph sz="quarter" idx="2"/>
          </p:nvPr>
        </p:nvSpPr>
        <p:spPr>
          <a:xfrm>
            <a:off x="357158" y="1600200"/>
            <a:ext cx="7570690" cy="4572000"/>
          </a:xfrm>
        </p:spPr>
        <p:txBody>
          <a:bodyPr>
            <a:normAutofit/>
          </a:bodyPr>
          <a:lstStyle/>
          <a:p>
            <a:r>
              <a:rPr lang="el-GR" sz="3600" dirty="0" smtClean="0"/>
              <a:t>Υποβολή αίτησης </a:t>
            </a:r>
          </a:p>
          <a:p>
            <a:r>
              <a:rPr lang="el-GR" sz="3600" dirty="0" smtClean="0"/>
              <a:t>Έλεγχος </a:t>
            </a:r>
            <a:r>
              <a:rPr lang="el-GR" sz="3600" dirty="0" err="1" smtClean="0"/>
              <a:t>επιλεξιμότητας</a:t>
            </a:r>
            <a:endParaRPr lang="el-GR" sz="3600" dirty="0" smtClean="0"/>
          </a:p>
          <a:p>
            <a:r>
              <a:rPr lang="el-GR" sz="3600" dirty="0" smtClean="0"/>
              <a:t>Ποιοτική αξιολόγηση </a:t>
            </a:r>
          </a:p>
          <a:p>
            <a:r>
              <a:rPr lang="el-GR" sz="3600" dirty="0" smtClean="0"/>
              <a:t>Έγκριση επιχορήγησης</a:t>
            </a:r>
          </a:p>
          <a:p>
            <a:r>
              <a:rPr lang="el-GR" sz="3600" dirty="0" smtClean="0"/>
              <a:t>Σύναψη σύμβασης</a:t>
            </a:r>
          </a:p>
          <a:p>
            <a:r>
              <a:rPr lang="el-GR" sz="3600" dirty="0" smtClean="0"/>
              <a:t>Καταβολή χρηματοδότησης </a:t>
            </a:r>
          </a:p>
          <a:p>
            <a:r>
              <a:rPr lang="el-GR" sz="3600" dirty="0" smtClean="0"/>
              <a:t>Έναρξη δραστηριοτήτων</a:t>
            </a:r>
            <a:endParaRPr lang="el-GR" sz="36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Key Action 1</a:t>
            </a:r>
            <a:r>
              <a:rPr lang="el-GR" dirty="0" smtClean="0"/>
              <a:t>: </a:t>
            </a:r>
            <a:r>
              <a:rPr lang="el-GR" dirty="0" err="1" smtClean="0"/>
              <a:t>αξονεσ</a:t>
            </a:r>
            <a:r>
              <a:rPr lang="el-GR" dirty="0" smtClean="0"/>
              <a:t> </a:t>
            </a:r>
            <a:r>
              <a:rPr lang="el-GR" dirty="0" err="1" smtClean="0"/>
              <a:t>τησ</a:t>
            </a:r>
            <a:r>
              <a:rPr lang="el-GR" dirty="0" smtClean="0"/>
              <a:t> </a:t>
            </a:r>
            <a:r>
              <a:rPr lang="el-GR" dirty="0" err="1" smtClean="0"/>
              <a:t>αιτησησ</a:t>
            </a:r>
            <a:r>
              <a:rPr lang="el-GR" dirty="0" smtClean="0"/>
              <a:t> </a:t>
            </a:r>
            <a:endParaRPr lang="el-GR" dirty="0"/>
          </a:p>
        </p:txBody>
      </p:sp>
      <p:sp>
        <p:nvSpPr>
          <p:cNvPr id="3" name="2 - Θέση περιεχομένου"/>
          <p:cNvSpPr>
            <a:spLocks noGrp="1"/>
          </p:cNvSpPr>
          <p:nvPr>
            <p:ph sz="quarter" idx="1"/>
          </p:nvPr>
        </p:nvSpPr>
        <p:spPr>
          <a:xfrm>
            <a:off x="214282" y="1500174"/>
            <a:ext cx="8572560" cy="4929222"/>
          </a:xfrm>
        </p:spPr>
        <p:txBody>
          <a:bodyPr/>
          <a:lstStyle/>
          <a:p>
            <a:pPr>
              <a:buNone/>
            </a:pPr>
            <a:r>
              <a:rPr lang="el-GR" dirty="0" smtClean="0"/>
              <a:t>                                                                     </a:t>
            </a:r>
            <a:endParaRPr lang="el-GR" dirty="0"/>
          </a:p>
        </p:txBody>
      </p:sp>
      <p:sp>
        <p:nvSpPr>
          <p:cNvPr id="6" name="5 - Ορθογώνιο"/>
          <p:cNvSpPr/>
          <p:nvPr/>
        </p:nvSpPr>
        <p:spPr>
          <a:xfrm>
            <a:off x="6643702" y="1571612"/>
            <a:ext cx="1714512" cy="9144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Μαθησιακά αποτελέσματα /αναγνώριση (</a:t>
            </a:r>
            <a:r>
              <a:rPr lang="el-GR" sz="1600" dirty="0" err="1" smtClean="0"/>
              <a:t>Europass</a:t>
            </a:r>
            <a:r>
              <a:rPr lang="el-GR" sz="1600" dirty="0" smtClean="0"/>
              <a:t>)</a:t>
            </a:r>
            <a:endParaRPr lang="el-GR" sz="1600" dirty="0"/>
          </a:p>
        </p:txBody>
      </p:sp>
      <p:sp>
        <p:nvSpPr>
          <p:cNvPr id="7" name="6 - Ορθογώνιο"/>
          <p:cNvSpPr/>
          <p:nvPr/>
        </p:nvSpPr>
        <p:spPr>
          <a:xfrm>
            <a:off x="4572000" y="1571612"/>
            <a:ext cx="1500198" cy="9144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Προφίλ </a:t>
            </a:r>
            <a:r>
              <a:rPr lang="el-GR" dirty="0" err="1" smtClean="0"/>
              <a:t>συμμετεχόν</a:t>
            </a:r>
            <a:r>
              <a:rPr lang="el-GR" dirty="0" smtClean="0"/>
              <a:t> των</a:t>
            </a:r>
            <a:endParaRPr lang="el-GR" dirty="0"/>
          </a:p>
        </p:txBody>
      </p:sp>
      <p:sp>
        <p:nvSpPr>
          <p:cNvPr id="8" name="7 - Ορθογώνιο"/>
          <p:cNvSpPr/>
          <p:nvPr/>
        </p:nvSpPr>
        <p:spPr>
          <a:xfrm>
            <a:off x="2500298" y="1571612"/>
            <a:ext cx="1414466" cy="9144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Περιγραφή του σχεδίου </a:t>
            </a:r>
            <a:endParaRPr lang="el-GR" dirty="0"/>
          </a:p>
        </p:txBody>
      </p:sp>
      <p:sp>
        <p:nvSpPr>
          <p:cNvPr id="9" name="8 - Ορθογώνιο"/>
          <p:cNvSpPr/>
          <p:nvPr/>
        </p:nvSpPr>
        <p:spPr>
          <a:xfrm>
            <a:off x="285720" y="1571612"/>
            <a:ext cx="1414466" cy="9144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Ευρωπαϊκό Σχέδιο Ανάπτυξης </a:t>
            </a:r>
            <a:endParaRPr lang="el-GR" dirty="0"/>
          </a:p>
        </p:txBody>
      </p:sp>
      <p:sp>
        <p:nvSpPr>
          <p:cNvPr id="10" name="9 - Ορθογώνιο"/>
          <p:cNvSpPr/>
          <p:nvPr/>
        </p:nvSpPr>
        <p:spPr>
          <a:xfrm>
            <a:off x="6643702" y="2928934"/>
            <a:ext cx="1714512" cy="85725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err="1" smtClean="0"/>
              <a:t>Προετοιμασί</a:t>
            </a:r>
            <a:r>
              <a:rPr lang="el-GR" sz="1600" dirty="0" smtClean="0"/>
              <a:t> α </a:t>
            </a:r>
            <a:r>
              <a:rPr lang="el-GR" sz="1600" dirty="0" err="1" smtClean="0"/>
              <a:t>συμμετεχόντ</a:t>
            </a:r>
            <a:r>
              <a:rPr lang="el-GR" sz="1600" dirty="0" smtClean="0"/>
              <a:t> ων</a:t>
            </a:r>
            <a:endParaRPr lang="el-GR" sz="1600" dirty="0"/>
          </a:p>
        </p:txBody>
      </p:sp>
      <p:sp>
        <p:nvSpPr>
          <p:cNvPr id="11" name="10 - Ορθογώνιο"/>
          <p:cNvSpPr/>
          <p:nvPr/>
        </p:nvSpPr>
        <p:spPr>
          <a:xfrm>
            <a:off x="4572000" y="2928934"/>
            <a:ext cx="1500198" cy="85725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Διαχείριση σχεδίου </a:t>
            </a:r>
            <a:endParaRPr lang="el-GR" dirty="0"/>
          </a:p>
        </p:txBody>
      </p:sp>
      <p:sp>
        <p:nvSpPr>
          <p:cNvPr id="12" name="11 - Ορθογώνιο"/>
          <p:cNvSpPr/>
          <p:nvPr/>
        </p:nvSpPr>
        <p:spPr>
          <a:xfrm>
            <a:off x="2500298" y="2928934"/>
            <a:ext cx="1500198" cy="85725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Πρακτικά θέματα </a:t>
            </a:r>
            <a:endParaRPr lang="el-GR" dirty="0"/>
          </a:p>
        </p:txBody>
      </p:sp>
      <p:sp>
        <p:nvSpPr>
          <p:cNvPr id="13" name="12 - Ορθογώνιο"/>
          <p:cNvSpPr/>
          <p:nvPr/>
        </p:nvSpPr>
        <p:spPr>
          <a:xfrm>
            <a:off x="357158" y="2857496"/>
            <a:ext cx="1357322" cy="92869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err="1" smtClean="0"/>
              <a:t>Προετοιμα</a:t>
            </a:r>
            <a:r>
              <a:rPr lang="el-GR" dirty="0" smtClean="0"/>
              <a:t> σία </a:t>
            </a:r>
            <a:endParaRPr lang="el-GR" dirty="0"/>
          </a:p>
        </p:txBody>
      </p:sp>
      <p:sp>
        <p:nvSpPr>
          <p:cNvPr id="14" name="13 - Ορθογώνιο"/>
          <p:cNvSpPr/>
          <p:nvPr/>
        </p:nvSpPr>
        <p:spPr>
          <a:xfrm>
            <a:off x="6715140" y="4143380"/>
            <a:ext cx="1643074" cy="9144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err="1" smtClean="0"/>
              <a:t>Δραστηριότη</a:t>
            </a:r>
            <a:r>
              <a:rPr lang="el-GR" sz="1600" dirty="0" smtClean="0"/>
              <a:t> τες μετά τη λήξη της κινητικότητας</a:t>
            </a:r>
            <a:endParaRPr lang="el-GR" sz="1600" dirty="0"/>
          </a:p>
        </p:txBody>
      </p:sp>
      <p:sp>
        <p:nvSpPr>
          <p:cNvPr id="15" name="14 - Ορθογώνιο"/>
          <p:cNvSpPr/>
          <p:nvPr/>
        </p:nvSpPr>
        <p:spPr>
          <a:xfrm>
            <a:off x="4572000" y="4143380"/>
            <a:ext cx="1500198" cy="9144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err="1" smtClean="0"/>
              <a:t>Παρακολού</a:t>
            </a:r>
            <a:r>
              <a:rPr lang="el-GR" sz="1600" dirty="0" smtClean="0"/>
              <a:t> </a:t>
            </a:r>
            <a:r>
              <a:rPr lang="el-GR" sz="1600" dirty="0" err="1" smtClean="0"/>
              <a:t>θηση</a:t>
            </a:r>
            <a:r>
              <a:rPr lang="el-GR" sz="1600" dirty="0" smtClean="0"/>
              <a:t> </a:t>
            </a:r>
            <a:r>
              <a:rPr lang="el-GR" sz="1600" dirty="0" err="1" smtClean="0"/>
              <a:t>επιμορφούμ</a:t>
            </a:r>
            <a:r>
              <a:rPr lang="el-GR" sz="1600" dirty="0" smtClean="0"/>
              <a:t> </a:t>
            </a:r>
            <a:r>
              <a:rPr lang="el-GR" sz="1600" dirty="0" err="1" smtClean="0"/>
              <a:t>ενων</a:t>
            </a:r>
            <a:endParaRPr lang="el-GR" sz="1600" dirty="0"/>
          </a:p>
        </p:txBody>
      </p:sp>
      <p:sp>
        <p:nvSpPr>
          <p:cNvPr id="16" name="15 - Ορθογώνιο"/>
          <p:cNvSpPr/>
          <p:nvPr/>
        </p:nvSpPr>
        <p:spPr>
          <a:xfrm>
            <a:off x="2500298" y="4143380"/>
            <a:ext cx="1500198" cy="92869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Επικοινωνία με εταίρους </a:t>
            </a:r>
            <a:endParaRPr lang="el-GR" dirty="0"/>
          </a:p>
        </p:txBody>
      </p:sp>
      <p:sp>
        <p:nvSpPr>
          <p:cNvPr id="17" name="16 - Ορθογώνιο"/>
          <p:cNvSpPr/>
          <p:nvPr/>
        </p:nvSpPr>
        <p:spPr>
          <a:xfrm>
            <a:off x="357158" y="4071942"/>
            <a:ext cx="1428760" cy="9144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Κύριες </a:t>
            </a:r>
            <a:r>
              <a:rPr lang="el-GR" sz="1600" dirty="0" err="1" smtClean="0"/>
              <a:t>δραστηριότ</a:t>
            </a:r>
            <a:r>
              <a:rPr lang="el-GR" sz="1600" dirty="0" smtClean="0"/>
              <a:t> </a:t>
            </a:r>
            <a:r>
              <a:rPr lang="el-GR" sz="1600" dirty="0" err="1" smtClean="0"/>
              <a:t>ητες</a:t>
            </a:r>
            <a:r>
              <a:rPr lang="el-GR" sz="1600" dirty="0" smtClean="0"/>
              <a:t> – περιγραφή </a:t>
            </a:r>
            <a:endParaRPr lang="el-GR" sz="1600" dirty="0"/>
          </a:p>
        </p:txBody>
      </p:sp>
      <p:sp>
        <p:nvSpPr>
          <p:cNvPr id="18" name="17 - Ορθογώνιο"/>
          <p:cNvSpPr/>
          <p:nvPr/>
        </p:nvSpPr>
        <p:spPr>
          <a:xfrm>
            <a:off x="6715140" y="5357826"/>
            <a:ext cx="1643074" cy="92869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Περίληψη σχεδίου</a:t>
            </a:r>
            <a:endParaRPr lang="el-GR" dirty="0"/>
          </a:p>
        </p:txBody>
      </p:sp>
      <p:sp>
        <p:nvSpPr>
          <p:cNvPr id="19" name="18 - Ορθογώνιο"/>
          <p:cNvSpPr/>
          <p:nvPr/>
        </p:nvSpPr>
        <p:spPr>
          <a:xfrm>
            <a:off x="4572000" y="5357826"/>
            <a:ext cx="1500198" cy="928694"/>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Διαδικασία αξιολόγησης επίτευξης στόχων</a:t>
            </a:r>
            <a:endParaRPr lang="el-GR" sz="1600" dirty="0"/>
          </a:p>
        </p:txBody>
      </p:sp>
      <p:sp>
        <p:nvSpPr>
          <p:cNvPr id="20" name="19 - Ορθογώνιο"/>
          <p:cNvSpPr/>
          <p:nvPr/>
        </p:nvSpPr>
        <p:spPr>
          <a:xfrm>
            <a:off x="2500298" y="5357826"/>
            <a:ext cx="1500198" cy="9144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Διάδοση </a:t>
            </a:r>
            <a:r>
              <a:rPr lang="el-GR" dirty="0" err="1" smtClean="0"/>
              <a:t>αποτελεσμ</a:t>
            </a:r>
            <a:r>
              <a:rPr lang="el-GR" dirty="0" smtClean="0"/>
              <a:t> </a:t>
            </a:r>
            <a:r>
              <a:rPr lang="el-GR" dirty="0" err="1" smtClean="0"/>
              <a:t>άτων</a:t>
            </a:r>
            <a:endParaRPr lang="el-GR" dirty="0"/>
          </a:p>
        </p:txBody>
      </p:sp>
      <p:sp>
        <p:nvSpPr>
          <p:cNvPr id="21" name="20 - Ορθογώνιο"/>
          <p:cNvSpPr/>
          <p:nvPr/>
        </p:nvSpPr>
        <p:spPr>
          <a:xfrm>
            <a:off x="357158" y="5357826"/>
            <a:ext cx="1428760" cy="91440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Προσδοκώ </a:t>
            </a:r>
            <a:r>
              <a:rPr lang="el-GR" dirty="0" err="1" smtClean="0"/>
              <a:t>μενος</a:t>
            </a:r>
            <a:r>
              <a:rPr lang="el-GR" dirty="0" smtClean="0"/>
              <a:t> αντίκτυπος </a:t>
            </a:r>
            <a:endParaRPr lang="el-GR" dirty="0"/>
          </a:p>
        </p:txBody>
      </p:sp>
      <p:sp>
        <p:nvSpPr>
          <p:cNvPr id="22" name="21 - Δεξιό βέλος"/>
          <p:cNvSpPr/>
          <p:nvPr/>
        </p:nvSpPr>
        <p:spPr>
          <a:xfrm>
            <a:off x="1714480" y="1857364"/>
            <a:ext cx="78581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0" name="29 - Δεξιό βέλος"/>
          <p:cNvSpPr/>
          <p:nvPr/>
        </p:nvSpPr>
        <p:spPr>
          <a:xfrm>
            <a:off x="3929058" y="1857364"/>
            <a:ext cx="571504"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1" name="30 - Δεξιό βέλος"/>
          <p:cNvSpPr/>
          <p:nvPr/>
        </p:nvSpPr>
        <p:spPr>
          <a:xfrm>
            <a:off x="6072198" y="1928802"/>
            <a:ext cx="500066"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 name="31 - Δεξιό βέλος"/>
          <p:cNvSpPr/>
          <p:nvPr/>
        </p:nvSpPr>
        <p:spPr>
          <a:xfrm>
            <a:off x="1714480" y="3286124"/>
            <a:ext cx="785818"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3" name="32 - Δεξιό βέλος"/>
          <p:cNvSpPr/>
          <p:nvPr/>
        </p:nvSpPr>
        <p:spPr>
          <a:xfrm>
            <a:off x="4000496" y="3286124"/>
            <a:ext cx="571504"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4" name="33 - Δεξιό βέλος"/>
          <p:cNvSpPr/>
          <p:nvPr/>
        </p:nvSpPr>
        <p:spPr>
          <a:xfrm>
            <a:off x="6072198" y="3286124"/>
            <a:ext cx="571504"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5" name="34 - Δεξιό βέλος"/>
          <p:cNvSpPr/>
          <p:nvPr/>
        </p:nvSpPr>
        <p:spPr>
          <a:xfrm>
            <a:off x="1785918" y="4429132"/>
            <a:ext cx="71438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 name="35 - Δεξιό βέλος"/>
          <p:cNvSpPr/>
          <p:nvPr/>
        </p:nvSpPr>
        <p:spPr>
          <a:xfrm>
            <a:off x="4000496" y="4500570"/>
            <a:ext cx="571504"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7" name="36 - Δεξιό βέλος"/>
          <p:cNvSpPr/>
          <p:nvPr/>
        </p:nvSpPr>
        <p:spPr>
          <a:xfrm>
            <a:off x="6072198" y="4500570"/>
            <a:ext cx="642942"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37 - Δεξιό βέλος"/>
          <p:cNvSpPr/>
          <p:nvPr/>
        </p:nvSpPr>
        <p:spPr>
          <a:xfrm>
            <a:off x="1785918" y="5643578"/>
            <a:ext cx="71438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9" name="38 - Δεξιό βέλος"/>
          <p:cNvSpPr/>
          <p:nvPr/>
        </p:nvSpPr>
        <p:spPr>
          <a:xfrm>
            <a:off x="4000496" y="5715016"/>
            <a:ext cx="571504"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39 - Δεξιό βέλος"/>
          <p:cNvSpPr/>
          <p:nvPr/>
        </p:nvSpPr>
        <p:spPr>
          <a:xfrm>
            <a:off x="6072198" y="5715016"/>
            <a:ext cx="642942"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Key Action 1</a:t>
            </a:r>
            <a:r>
              <a:rPr lang="el-GR" dirty="0" smtClean="0"/>
              <a:t>: </a:t>
            </a:r>
            <a:r>
              <a:rPr lang="el-GR" dirty="0" err="1" smtClean="0"/>
              <a:t>Δυνατα</a:t>
            </a:r>
            <a:r>
              <a:rPr lang="el-GR" dirty="0" smtClean="0"/>
              <a:t> </a:t>
            </a:r>
            <a:r>
              <a:rPr lang="el-GR" dirty="0" err="1" smtClean="0"/>
              <a:t>σημεια</a:t>
            </a:r>
            <a:r>
              <a:rPr lang="el-GR" dirty="0" smtClean="0"/>
              <a:t> </a:t>
            </a:r>
            <a:r>
              <a:rPr lang="el-GR" dirty="0" err="1" smtClean="0"/>
              <a:t>τησ</a:t>
            </a:r>
            <a:r>
              <a:rPr lang="el-GR" dirty="0" smtClean="0"/>
              <a:t> </a:t>
            </a:r>
            <a:r>
              <a:rPr lang="el-GR" dirty="0" err="1" smtClean="0"/>
              <a:t>αιτησησ</a:t>
            </a:r>
            <a:r>
              <a:rPr lang="el-GR" dirty="0" smtClean="0"/>
              <a:t> </a:t>
            </a:r>
            <a:endParaRPr lang="el-GR" dirty="0"/>
          </a:p>
        </p:txBody>
      </p:sp>
      <p:sp>
        <p:nvSpPr>
          <p:cNvPr id="4" name="3 - Θέση περιεχομένου"/>
          <p:cNvSpPr>
            <a:spLocks noGrp="1"/>
          </p:cNvSpPr>
          <p:nvPr>
            <p:ph sz="quarter" idx="2"/>
          </p:nvPr>
        </p:nvSpPr>
        <p:spPr>
          <a:xfrm>
            <a:off x="285720" y="1600200"/>
            <a:ext cx="8143932" cy="4572000"/>
          </a:xfrm>
        </p:spPr>
        <p:txBody>
          <a:bodyPr>
            <a:noAutofit/>
          </a:bodyPr>
          <a:lstStyle/>
          <a:p>
            <a:r>
              <a:rPr lang="el-GR" sz="2800" dirty="0" smtClean="0"/>
              <a:t>Προστιθέμενη αξία (καινοτομία)</a:t>
            </a:r>
          </a:p>
          <a:p>
            <a:r>
              <a:rPr lang="el-GR" sz="2800" dirty="0" smtClean="0"/>
              <a:t>Διασφάλιση ίσων ευκαιριών (ευπαθείς κοινωνικά ομάδες)</a:t>
            </a:r>
          </a:p>
          <a:p>
            <a:r>
              <a:rPr lang="el-GR" sz="2800" dirty="0" smtClean="0"/>
              <a:t>Αναγνώριση μαθησιακών αποτελεσμάτων</a:t>
            </a:r>
          </a:p>
          <a:p>
            <a:r>
              <a:rPr lang="el-GR" sz="2800" dirty="0" smtClean="0"/>
              <a:t>Ανοικτή χρήση/ανάπτυξη εκπαιδευτικών πόρων</a:t>
            </a:r>
          </a:p>
          <a:p>
            <a:r>
              <a:rPr lang="el-GR" sz="2800" dirty="0" smtClean="0"/>
              <a:t>Ενισχύεται η πολυγλωσσία</a:t>
            </a:r>
          </a:p>
          <a:p>
            <a:r>
              <a:rPr lang="el-GR" sz="2800" dirty="0" smtClean="0"/>
              <a:t>Επαρκής περιγραφή διάδοσης και αξιοποίησης αποτελεσμάτων</a:t>
            </a:r>
            <a:endParaRPr lang="el-GR" sz="2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Ανακαλύψτε το </a:t>
            </a:r>
            <a:r>
              <a:rPr lang="en-US" dirty="0" smtClean="0"/>
              <a:t>Erasmus+</a:t>
            </a:r>
            <a:endParaRPr lang="el-GR" dirty="0"/>
          </a:p>
        </p:txBody>
      </p:sp>
      <p:sp>
        <p:nvSpPr>
          <p:cNvPr id="3" name="2 - Θέση περιεχομένου"/>
          <p:cNvSpPr>
            <a:spLocks noGrp="1"/>
          </p:cNvSpPr>
          <p:nvPr>
            <p:ph sz="quarter" idx="1"/>
          </p:nvPr>
        </p:nvSpPr>
        <p:spPr/>
        <p:txBody>
          <a:bodyPr>
            <a:normAutofit fontScale="92500" lnSpcReduction="10000"/>
          </a:bodyPr>
          <a:lstStyle/>
          <a:p>
            <a:r>
              <a:rPr lang="el-GR" dirty="0" smtClean="0"/>
              <a:t>Το Ευρωπαϊκό Πρόγραμμα «</a:t>
            </a:r>
            <a:r>
              <a:rPr lang="el-GR" dirty="0" err="1" smtClean="0"/>
              <a:t>Erasmus</a:t>
            </a:r>
            <a:r>
              <a:rPr lang="el-GR" dirty="0" smtClean="0"/>
              <a:t>+», για την εκπαίδευση, την κατάρτιση, τη νεολαία και τον αθλητισμό καλύπτει την περίοδο 2021 έως 2027. </a:t>
            </a:r>
            <a:endParaRPr lang="en-US" dirty="0" smtClean="0"/>
          </a:p>
          <a:p>
            <a:r>
              <a:rPr lang="el-GR" dirty="0" smtClean="0"/>
              <a:t>Στοχεύει στην ενίσχυση των δεξιοτήτων και της </a:t>
            </a:r>
            <a:r>
              <a:rPr lang="el-GR" dirty="0" err="1" smtClean="0"/>
              <a:t>απασχολησιμότητας</a:t>
            </a:r>
            <a:r>
              <a:rPr lang="el-GR" dirty="0" smtClean="0"/>
              <a:t>, στον εκσυγχρονισμό των συστημάτων εκπαίδευσης, κατάρτισης και νεολαίας, σε όλους τους τομείς της Δια Βίου Μάθησης (Σχολική Εκπαίδευση, Επαγγελματική Εκπαίδευση και Κατάρτιση, Ανώτατη Εκπαίδευση, Εκπαίδευση Ενηλίκων, Δραστηριότητες νεολαίας, κτλ)</a:t>
            </a:r>
            <a:endParaRPr lang="en-US" dirty="0" smtClean="0"/>
          </a:p>
          <a:p>
            <a:r>
              <a:rPr lang="el-GR" dirty="0" smtClean="0"/>
              <a:t>Κάθε δημόσιος ή ιδιωτικός οργανισμός που δραστηριοποιείται στους τομείς της εκπαίδευσης, της κατάρτισης, της νεολαίας και του αθλητισμού μπορεί να υποβάλει αίτηση για χρηματοδότηση στο πλαίσιο του προγράμματος </a:t>
            </a:r>
            <a:r>
              <a:rPr lang="el-GR" dirty="0" err="1" smtClean="0"/>
              <a:t>Erasmus</a:t>
            </a:r>
            <a:r>
              <a:rPr lang="el-GR" dirty="0" smtClean="0"/>
              <a:t>+. </a:t>
            </a:r>
            <a:endParaRPr lang="el-GR"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Key Action 1</a:t>
            </a:r>
            <a:r>
              <a:rPr lang="el-GR" dirty="0" smtClean="0"/>
              <a:t>: </a:t>
            </a:r>
            <a:r>
              <a:rPr lang="el-GR" dirty="0" err="1" smtClean="0"/>
              <a:t>Δυνατα</a:t>
            </a:r>
            <a:r>
              <a:rPr lang="el-GR" dirty="0" smtClean="0"/>
              <a:t> </a:t>
            </a:r>
            <a:r>
              <a:rPr lang="el-GR" dirty="0" err="1" smtClean="0"/>
              <a:t>σημεια</a:t>
            </a:r>
            <a:r>
              <a:rPr lang="el-GR" dirty="0" smtClean="0"/>
              <a:t> </a:t>
            </a:r>
            <a:r>
              <a:rPr lang="el-GR" dirty="0" err="1" smtClean="0"/>
              <a:t>τησ</a:t>
            </a:r>
            <a:r>
              <a:rPr lang="el-GR" dirty="0" smtClean="0"/>
              <a:t> </a:t>
            </a:r>
            <a:r>
              <a:rPr lang="el-GR" dirty="0" err="1" smtClean="0"/>
              <a:t>αιτησησ</a:t>
            </a:r>
            <a:r>
              <a:rPr lang="el-GR" dirty="0" smtClean="0"/>
              <a:t> (</a:t>
            </a:r>
            <a:r>
              <a:rPr lang="el-GR" dirty="0" err="1" smtClean="0"/>
              <a:t>συνεχεια</a:t>
            </a:r>
            <a:r>
              <a:rPr lang="el-GR" dirty="0" smtClean="0"/>
              <a:t>)</a:t>
            </a:r>
            <a:endParaRPr lang="el-GR" dirty="0"/>
          </a:p>
        </p:txBody>
      </p:sp>
      <p:sp>
        <p:nvSpPr>
          <p:cNvPr id="3" name="2 - Θέση περιεχομένου"/>
          <p:cNvSpPr>
            <a:spLocks noGrp="1"/>
          </p:cNvSpPr>
          <p:nvPr>
            <p:ph sz="quarter" idx="1"/>
          </p:nvPr>
        </p:nvSpPr>
        <p:spPr>
          <a:xfrm>
            <a:off x="457200" y="1600200"/>
            <a:ext cx="3657600" cy="4972072"/>
          </a:xfrm>
        </p:spPr>
        <p:txBody>
          <a:bodyPr>
            <a:noAutofit/>
          </a:bodyPr>
          <a:lstStyle/>
          <a:p>
            <a:r>
              <a:rPr lang="el-GR" sz="2100" dirty="0" smtClean="0"/>
              <a:t>Η αίτηση περιγράφει με σαφήνεια τις ανάγκες και τους στόχους του οργανισμού που αιτείται χρηματοδότηση.</a:t>
            </a:r>
          </a:p>
          <a:p>
            <a:r>
              <a:rPr lang="el-GR" sz="2100" dirty="0" smtClean="0"/>
              <a:t>Οι στόχοι είναι ρεαλιστικοί και επιτεύξιμοι (πραγματικές ανάγκες-συγκεκριμένη στόχευση).</a:t>
            </a:r>
          </a:p>
          <a:p>
            <a:r>
              <a:rPr lang="el-GR" sz="2100" dirty="0" smtClean="0"/>
              <a:t>Το σχέδιο κινητικότητας παράγει υψηλού επίπεδου μαθησιακά αποτελέσματα. </a:t>
            </a:r>
            <a:endParaRPr lang="el-GR" sz="2100" dirty="0"/>
          </a:p>
        </p:txBody>
      </p:sp>
      <p:sp>
        <p:nvSpPr>
          <p:cNvPr id="4" name="3 - Θέση περιεχομένου"/>
          <p:cNvSpPr>
            <a:spLocks noGrp="1"/>
          </p:cNvSpPr>
          <p:nvPr>
            <p:ph sz="quarter" idx="2"/>
          </p:nvPr>
        </p:nvSpPr>
        <p:spPr>
          <a:xfrm>
            <a:off x="4270248" y="1600200"/>
            <a:ext cx="3657600" cy="5043510"/>
          </a:xfrm>
        </p:spPr>
        <p:txBody>
          <a:bodyPr>
            <a:normAutofit/>
          </a:bodyPr>
          <a:lstStyle/>
          <a:p>
            <a:r>
              <a:rPr lang="el-GR" sz="2000" dirty="0" smtClean="0"/>
              <a:t>Οι στόχοι του σχεδίου κινητικότητας βρίσκονται σε εναρμόνιση με το γενικότερο πλαίσιο και τη θεματολογία της δράσης.</a:t>
            </a:r>
          </a:p>
          <a:p>
            <a:r>
              <a:rPr lang="el-GR" sz="2000" dirty="0" smtClean="0"/>
              <a:t>Το Ευρωπαϊκό Σχέδιο Ανάπτυξης αναδεικνύει σε μεγάλο βαθμό τις ανάγκες και τους τομείς βελτίωσης του οργανισμού.</a:t>
            </a:r>
          </a:p>
          <a:p>
            <a:r>
              <a:rPr lang="el-GR" sz="2000" dirty="0" smtClean="0"/>
              <a:t>Στο σχέδιο καταγράφονται διαφανείς διαδικασίες επιλογής του προσωπικού, καλή οργάνωση και προετοιμασία.</a:t>
            </a:r>
            <a:endParaRPr lang="el-GR" sz="20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357166"/>
            <a:ext cx="7467600" cy="917596"/>
          </a:xfrm>
        </p:spPr>
        <p:txBody>
          <a:bodyPr/>
          <a:lstStyle/>
          <a:p>
            <a:r>
              <a:rPr lang="en-US" dirty="0" smtClean="0"/>
              <a:t>Key Action 1</a:t>
            </a:r>
            <a:r>
              <a:rPr lang="el-GR" dirty="0" smtClean="0"/>
              <a:t>: </a:t>
            </a:r>
            <a:r>
              <a:rPr lang="el-GR" dirty="0" err="1" smtClean="0"/>
              <a:t>αδυναμιεσ</a:t>
            </a:r>
            <a:r>
              <a:rPr lang="el-GR" dirty="0" smtClean="0"/>
              <a:t> </a:t>
            </a:r>
            <a:r>
              <a:rPr lang="el-GR" dirty="0" err="1" smtClean="0"/>
              <a:t>τησ</a:t>
            </a:r>
            <a:r>
              <a:rPr lang="el-GR" dirty="0" smtClean="0"/>
              <a:t> </a:t>
            </a:r>
            <a:r>
              <a:rPr lang="el-GR" dirty="0" err="1" smtClean="0"/>
              <a:t>αιτησησ</a:t>
            </a:r>
            <a:endParaRPr lang="el-GR" dirty="0"/>
          </a:p>
        </p:txBody>
      </p:sp>
      <p:sp>
        <p:nvSpPr>
          <p:cNvPr id="4" name="3 - Θέση περιεχομένου"/>
          <p:cNvSpPr>
            <a:spLocks noGrp="1"/>
          </p:cNvSpPr>
          <p:nvPr>
            <p:ph sz="quarter" idx="2"/>
          </p:nvPr>
        </p:nvSpPr>
        <p:spPr>
          <a:xfrm>
            <a:off x="214282" y="1428736"/>
            <a:ext cx="8429684" cy="5429264"/>
          </a:xfrm>
        </p:spPr>
        <p:txBody>
          <a:bodyPr>
            <a:noAutofit/>
          </a:bodyPr>
          <a:lstStyle/>
          <a:p>
            <a:r>
              <a:rPr lang="el-GR" sz="3000" dirty="0" smtClean="0"/>
              <a:t>Η αίτηση στηρίζεται σε γενικόλογες αναφορές.</a:t>
            </a:r>
          </a:p>
          <a:p>
            <a:r>
              <a:rPr lang="el-GR" sz="3000" dirty="0" smtClean="0"/>
              <a:t>Η πρόταση δεν είναι τεκμηριωμένη.</a:t>
            </a:r>
          </a:p>
          <a:p>
            <a:r>
              <a:rPr lang="el-GR" sz="3000" dirty="0" smtClean="0"/>
              <a:t>Παρουσιάζεται ασυμβατότητα μεταξύ των αιτούμενων δραστηριοτήτων και των εκπαιδευτικών αναγκών που έχουν περιγραφεί στο Ευρωπαϊκό Σχέδιο Ανάπτυξης.</a:t>
            </a:r>
          </a:p>
          <a:p>
            <a:r>
              <a:rPr lang="el-GR" sz="3000" dirty="0" smtClean="0"/>
              <a:t>Το σχέδιο επιφέρει περιορισμένο αντίκτυπο.</a:t>
            </a:r>
          </a:p>
          <a:p>
            <a:r>
              <a:rPr lang="el-GR" sz="3000" dirty="0" smtClean="0"/>
              <a:t>Η αίτηση περιλαμβάνει περιορισμένες ενέργειες διάδοσης.</a:t>
            </a:r>
            <a:endParaRPr lang="el-GR" sz="3000"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Key Action 1:</a:t>
            </a:r>
            <a:r>
              <a:rPr lang="el-GR" dirty="0" smtClean="0"/>
              <a:t> </a:t>
            </a:r>
            <a:r>
              <a:rPr lang="en-US" dirty="0" smtClean="0"/>
              <a:t>tips</a:t>
            </a:r>
            <a:endParaRPr lang="el-GR" dirty="0"/>
          </a:p>
        </p:txBody>
      </p:sp>
      <p:sp>
        <p:nvSpPr>
          <p:cNvPr id="4" name="3 - Θέση περιεχομένου"/>
          <p:cNvSpPr>
            <a:spLocks noGrp="1"/>
          </p:cNvSpPr>
          <p:nvPr>
            <p:ph sz="quarter" idx="2"/>
          </p:nvPr>
        </p:nvSpPr>
        <p:spPr>
          <a:xfrm>
            <a:off x="142844" y="1600200"/>
            <a:ext cx="8643998" cy="4972072"/>
          </a:xfrm>
        </p:spPr>
        <p:txBody>
          <a:bodyPr/>
          <a:lstStyle/>
          <a:p>
            <a:pPr>
              <a:buNone/>
            </a:pPr>
            <a:r>
              <a:rPr lang="en-US" dirty="0" smtClean="0"/>
              <a:t> </a:t>
            </a:r>
            <a:endParaRPr lang="el-GR" dirty="0"/>
          </a:p>
        </p:txBody>
      </p:sp>
      <p:sp>
        <p:nvSpPr>
          <p:cNvPr id="5" name="4 - Ορθογώνιο"/>
          <p:cNvSpPr/>
          <p:nvPr/>
        </p:nvSpPr>
        <p:spPr>
          <a:xfrm>
            <a:off x="714348" y="2214554"/>
            <a:ext cx="1785950" cy="100013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t>Συνάφεια αίτησης –στόχοι της δράσης –ανάγκες </a:t>
            </a:r>
            <a:r>
              <a:rPr lang="en-US" sz="1400" dirty="0" smtClean="0"/>
              <a:t>  </a:t>
            </a:r>
            <a:r>
              <a:rPr lang="el-GR" sz="1400" dirty="0" smtClean="0"/>
              <a:t>οργανισμού και επωφελουμένων</a:t>
            </a:r>
            <a:endParaRPr lang="el-GR" sz="1400" dirty="0"/>
          </a:p>
        </p:txBody>
      </p:sp>
      <p:sp>
        <p:nvSpPr>
          <p:cNvPr id="7" name="6 - Ορθογώνιο"/>
          <p:cNvSpPr/>
          <p:nvPr/>
        </p:nvSpPr>
        <p:spPr>
          <a:xfrm>
            <a:off x="3357554" y="2214554"/>
            <a:ext cx="1928826" cy="100013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μαθησιακά αποτελέσματα – αποφυγή αντιφάσεων </a:t>
            </a:r>
            <a:endParaRPr lang="el-GR" dirty="0"/>
          </a:p>
        </p:txBody>
      </p:sp>
      <p:sp>
        <p:nvSpPr>
          <p:cNvPr id="8" name="7 - Ορθογώνιο"/>
          <p:cNvSpPr/>
          <p:nvPr/>
        </p:nvSpPr>
        <p:spPr>
          <a:xfrm>
            <a:off x="6000760" y="2214554"/>
            <a:ext cx="1700218" cy="1071570"/>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t>Συνέπεια στόχων και προτεινόμενων δραστηριοτήτων κατάρτισης</a:t>
            </a:r>
            <a:endParaRPr lang="el-GR" sz="1400" dirty="0"/>
          </a:p>
        </p:txBody>
      </p:sp>
      <p:sp>
        <p:nvSpPr>
          <p:cNvPr id="9" name="8 - Ορθογώνιο"/>
          <p:cNvSpPr/>
          <p:nvPr/>
        </p:nvSpPr>
        <p:spPr>
          <a:xfrm>
            <a:off x="714348" y="3571876"/>
            <a:ext cx="1785950" cy="121444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Απλότητα– δικαιολόγηση και τεκμηρίωση </a:t>
            </a:r>
            <a:endParaRPr lang="el-GR" dirty="0"/>
          </a:p>
        </p:txBody>
      </p:sp>
      <p:sp>
        <p:nvSpPr>
          <p:cNvPr id="10" name="9 - Ορθογώνιο"/>
          <p:cNvSpPr/>
          <p:nvPr/>
        </p:nvSpPr>
        <p:spPr>
          <a:xfrm>
            <a:off x="3357554" y="3571876"/>
            <a:ext cx="1928826" cy="121444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Σαφήνεια - απάντηση στα ερωτήματα των </a:t>
            </a:r>
            <a:r>
              <a:rPr lang="el-GR" sz="1600" dirty="0" err="1" smtClean="0"/>
              <a:t>πεδίωνεπεξήγηση</a:t>
            </a:r>
            <a:r>
              <a:rPr lang="el-GR" sz="1600" dirty="0" smtClean="0"/>
              <a:t> όρων</a:t>
            </a:r>
            <a:endParaRPr lang="el-GR" sz="1600" dirty="0"/>
          </a:p>
        </p:txBody>
      </p:sp>
      <p:sp>
        <p:nvSpPr>
          <p:cNvPr id="11" name="10 - Ορθογώνιο"/>
          <p:cNvSpPr/>
          <p:nvPr/>
        </p:nvSpPr>
        <p:spPr>
          <a:xfrm>
            <a:off x="6000760" y="3571876"/>
            <a:ext cx="1700218" cy="1214446"/>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400" dirty="0" smtClean="0"/>
              <a:t>Κατάλληλη αυστηρότητα -η αίτηση θεωρείται η βάση υλοποίησης του σχεδίου </a:t>
            </a:r>
            <a:endParaRPr lang="el-GR" sz="1400" dirty="0"/>
          </a:p>
        </p:txBody>
      </p:sp>
      <p:sp>
        <p:nvSpPr>
          <p:cNvPr id="12" name="11 - Ορθογώνιο"/>
          <p:cNvSpPr/>
          <p:nvPr/>
        </p:nvSpPr>
        <p:spPr>
          <a:xfrm>
            <a:off x="714348" y="5286388"/>
            <a:ext cx="1785950" cy="100013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500" dirty="0" smtClean="0"/>
              <a:t>Εστιασμένη σε αυτά που ζητούνται στα πεδία της αίτησης </a:t>
            </a:r>
            <a:endParaRPr lang="el-GR" sz="1500" dirty="0"/>
          </a:p>
        </p:txBody>
      </p:sp>
      <p:sp>
        <p:nvSpPr>
          <p:cNvPr id="13" name="12 - Ορθογώνιο"/>
          <p:cNvSpPr/>
          <p:nvPr/>
        </p:nvSpPr>
        <p:spPr>
          <a:xfrm>
            <a:off x="3357554" y="5286388"/>
            <a:ext cx="1928826" cy="100013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600" dirty="0" smtClean="0"/>
              <a:t>Πληρότητα -βάσει οδηγιών αίτησης (αρτιότητα πεδίων) </a:t>
            </a:r>
            <a:endParaRPr lang="el-GR" sz="1600" dirty="0"/>
          </a:p>
        </p:txBody>
      </p:sp>
      <p:sp>
        <p:nvSpPr>
          <p:cNvPr id="14" name="13 - Ορθογώνιο"/>
          <p:cNvSpPr/>
          <p:nvPr/>
        </p:nvSpPr>
        <p:spPr>
          <a:xfrm>
            <a:off x="6000760" y="5286388"/>
            <a:ext cx="1714512" cy="1000132"/>
          </a:xfrm>
          <a:prstGeom prst="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t>Εύκολα αναγνώσιμη </a:t>
            </a:r>
            <a:endParaRPr lang="el-GR" sz="2000" dirty="0"/>
          </a:p>
        </p:txBody>
      </p:sp>
      <p:sp>
        <p:nvSpPr>
          <p:cNvPr id="15" name="14 - Δεξιό βέλος"/>
          <p:cNvSpPr/>
          <p:nvPr/>
        </p:nvSpPr>
        <p:spPr>
          <a:xfrm>
            <a:off x="2500298" y="2643182"/>
            <a:ext cx="857256"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6 - Δεξιό βέλος"/>
          <p:cNvSpPr/>
          <p:nvPr/>
        </p:nvSpPr>
        <p:spPr>
          <a:xfrm>
            <a:off x="5286380" y="2714620"/>
            <a:ext cx="71438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Δεξιό βέλος"/>
          <p:cNvSpPr/>
          <p:nvPr/>
        </p:nvSpPr>
        <p:spPr>
          <a:xfrm>
            <a:off x="2500298" y="4143380"/>
            <a:ext cx="857256"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9" name="18 - Δεξιό βέλος"/>
          <p:cNvSpPr/>
          <p:nvPr/>
        </p:nvSpPr>
        <p:spPr>
          <a:xfrm>
            <a:off x="5286380" y="4143380"/>
            <a:ext cx="71438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19 - Δεξιό βέλος"/>
          <p:cNvSpPr/>
          <p:nvPr/>
        </p:nvSpPr>
        <p:spPr>
          <a:xfrm>
            <a:off x="2500298" y="5643578"/>
            <a:ext cx="857256"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20 - Δεξιό βέλος"/>
          <p:cNvSpPr/>
          <p:nvPr/>
        </p:nvSpPr>
        <p:spPr>
          <a:xfrm>
            <a:off x="5286380" y="5643578"/>
            <a:ext cx="714380" cy="14287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Key Action 1:</a:t>
            </a:r>
            <a:r>
              <a:rPr lang="el-GR" dirty="0" smtClean="0"/>
              <a:t> </a:t>
            </a:r>
            <a:r>
              <a:rPr lang="en-US" dirty="0" smtClean="0"/>
              <a:t>tips</a:t>
            </a:r>
            <a:r>
              <a:rPr lang="el-GR" dirty="0" smtClean="0"/>
              <a:t> (</a:t>
            </a:r>
            <a:r>
              <a:rPr lang="el-GR" dirty="0" err="1" smtClean="0"/>
              <a:t>συνεχεια</a:t>
            </a:r>
            <a:r>
              <a:rPr lang="el-GR" dirty="0" smtClean="0"/>
              <a:t>)</a:t>
            </a:r>
            <a:endParaRPr lang="el-GR" dirty="0"/>
          </a:p>
        </p:txBody>
      </p:sp>
      <p:sp>
        <p:nvSpPr>
          <p:cNvPr id="4" name="3 - Θέση περιεχομένου"/>
          <p:cNvSpPr>
            <a:spLocks noGrp="1"/>
          </p:cNvSpPr>
          <p:nvPr>
            <p:ph sz="quarter" idx="2"/>
          </p:nvPr>
        </p:nvSpPr>
        <p:spPr>
          <a:xfrm>
            <a:off x="285720" y="1600200"/>
            <a:ext cx="8286808" cy="4829196"/>
          </a:xfrm>
        </p:spPr>
        <p:txBody>
          <a:bodyPr>
            <a:normAutofit fontScale="92500" lnSpcReduction="10000"/>
          </a:bodyPr>
          <a:lstStyle/>
          <a:p>
            <a:r>
              <a:rPr lang="el-GR" dirty="0" smtClean="0"/>
              <a:t>Οι αιτήσεις υποβάλλονται ηλεκτρονικά μέσω e-</a:t>
            </a:r>
            <a:r>
              <a:rPr lang="el-GR" dirty="0" err="1" smtClean="0"/>
              <a:t>forms</a:t>
            </a:r>
            <a:r>
              <a:rPr lang="el-GR" dirty="0" smtClean="0"/>
              <a:t>. </a:t>
            </a:r>
          </a:p>
          <a:p>
            <a:r>
              <a:rPr lang="el-GR" dirty="0" smtClean="0"/>
              <a:t>Ένας φορέας μπορεί να αιτηθεί μέσα στην ίδια αίτηση κινητικότητα για “</a:t>
            </a:r>
            <a:r>
              <a:rPr lang="el-GR" dirty="0" err="1" smtClean="0"/>
              <a:t>learners</a:t>
            </a:r>
            <a:r>
              <a:rPr lang="el-GR" dirty="0" smtClean="0"/>
              <a:t>” και “</a:t>
            </a:r>
            <a:r>
              <a:rPr lang="el-GR" dirty="0" err="1" smtClean="0"/>
              <a:t>staff</a:t>
            </a:r>
            <a:r>
              <a:rPr lang="el-GR" dirty="0" smtClean="0"/>
              <a:t>”. Δεν υπάρχουν δυο αιτήσεις, η αίτηση είναι μία. Ο φορέας μπορεί να υποβάλλει μέχρι μία αίτηση. </a:t>
            </a:r>
          </a:p>
          <a:p>
            <a:r>
              <a:rPr lang="el-GR" dirty="0" smtClean="0"/>
              <a:t>Ένας φορέας μπορεί να αιτηθεί μέσα στην ίδια πρόταση πολλές ροές κινητικότητας με διακριτά στοιχεία: ως προς το προφίλ των συμμετεχόντων, τη χώρα προορισμού και το αντικείμενο του προγράμματος κατάρτισης</a:t>
            </a:r>
          </a:p>
          <a:p>
            <a:r>
              <a:rPr lang="el-GR" dirty="0" smtClean="0"/>
              <a:t>Αίτηση ΚΑ1 μπορεί να υποβληθεί και από κοινοπραξία (</a:t>
            </a:r>
            <a:r>
              <a:rPr lang="el-GR" dirty="0" err="1" smtClean="0"/>
              <a:t>consortium</a:t>
            </a:r>
            <a:r>
              <a:rPr lang="el-GR" dirty="0" smtClean="0"/>
              <a:t>). Απαραίτητη προϋπόθεση για την σύνθεση της, τουλάχιστον 3 ελληνικοί φορείς ΕΕΚ (απαιτείται συντονιστής κοινοπραξίας-έγγραφες </a:t>
            </a:r>
            <a:r>
              <a:rPr lang="el-GR" dirty="0" err="1" smtClean="0"/>
              <a:t>εξουσιοδοτήσειςmandates</a:t>
            </a:r>
            <a:r>
              <a:rPr lang="el-GR" dirty="0" smtClean="0"/>
              <a:t>) </a:t>
            </a:r>
            <a:endParaRPr lang="el-G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n-US" dirty="0" smtClean="0"/>
              <a:t> </a:t>
            </a:r>
            <a:endParaRPr lang="el-GR" dirty="0"/>
          </a:p>
        </p:txBody>
      </p:sp>
      <p:sp>
        <p:nvSpPr>
          <p:cNvPr id="3" name="2 - Θέση περιεχομένου"/>
          <p:cNvSpPr>
            <a:spLocks noGrp="1"/>
          </p:cNvSpPr>
          <p:nvPr>
            <p:ph sz="quarter" idx="1"/>
          </p:nvPr>
        </p:nvSpPr>
        <p:spPr>
          <a:xfrm>
            <a:off x="500034" y="3357562"/>
            <a:ext cx="7467600" cy="2043114"/>
          </a:xfrm>
          <a:solidFill>
            <a:srgbClr val="00B0F0"/>
          </a:solidFill>
        </p:spPr>
        <p:txBody>
          <a:bodyPr/>
          <a:lstStyle/>
          <a:p>
            <a:pPr>
              <a:buNone/>
            </a:pPr>
            <a:r>
              <a:rPr lang="en-US" dirty="0" smtClean="0"/>
              <a:t> </a:t>
            </a:r>
            <a:endParaRPr lang="el-GR" dirty="0" smtClean="0"/>
          </a:p>
          <a:p>
            <a:pPr>
              <a:buNone/>
            </a:pPr>
            <a:endParaRPr lang="el-GR" dirty="0"/>
          </a:p>
        </p:txBody>
      </p:sp>
      <p:pic>
        <p:nvPicPr>
          <p:cNvPr id="1026" name="Picture 2" descr="C:\Users\User\Downloads\erasmus pic II.png"/>
          <p:cNvPicPr>
            <a:picLocks noChangeAspect="1" noChangeArrowheads="1"/>
          </p:cNvPicPr>
          <p:nvPr/>
        </p:nvPicPr>
        <p:blipFill>
          <a:blip r:embed="rId2"/>
          <a:srcRect/>
          <a:stretch>
            <a:fillRect/>
          </a:stretch>
        </p:blipFill>
        <p:spPr bwMode="auto">
          <a:xfrm>
            <a:off x="2000232" y="285728"/>
            <a:ext cx="4000500" cy="1143000"/>
          </a:xfrm>
          <a:prstGeom prst="rect">
            <a:avLst/>
          </a:prstGeom>
          <a:noFill/>
        </p:spPr>
      </p:pic>
      <p:sp>
        <p:nvSpPr>
          <p:cNvPr id="6" name="5 - Έλλειψη"/>
          <p:cNvSpPr/>
          <p:nvPr/>
        </p:nvSpPr>
        <p:spPr>
          <a:xfrm>
            <a:off x="1214414" y="3786190"/>
            <a:ext cx="2357454" cy="78581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Ανοίγει Δρόμους</a:t>
            </a:r>
            <a:endParaRPr lang="el-GR" dirty="0"/>
          </a:p>
        </p:txBody>
      </p:sp>
      <p:sp>
        <p:nvSpPr>
          <p:cNvPr id="7" name="6 - Δεξιό βέλος"/>
          <p:cNvSpPr/>
          <p:nvPr/>
        </p:nvSpPr>
        <p:spPr>
          <a:xfrm>
            <a:off x="4071934" y="3929066"/>
            <a:ext cx="1357322"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8" name="7 - Έλλειψη"/>
          <p:cNvSpPr/>
          <p:nvPr/>
        </p:nvSpPr>
        <p:spPr>
          <a:xfrm>
            <a:off x="5857884" y="3643314"/>
            <a:ext cx="1785950" cy="8572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t>Αλλάζει Ζωές</a:t>
            </a:r>
            <a:endParaRPr lang="el-G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4000" b="1" dirty="0" smtClean="0"/>
              <a:t>Ανακαλύψτε το </a:t>
            </a:r>
            <a:r>
              <a:rPr lang="en-US" sz="4000" b="1" dirty="0" smtClean="0"/>
              <a:t>Erasmus+</a:t>
            </a:r>
            <a:endParaRPr lang="el-GR" sz="4000" b="1" dirty="0"/>
          </a:p>
        </p:txBody>
      </p:sp>
      <p:sp>
        <p:nvSpPr>
          <p:cNvPr id="3" name="2 - Θέση περιεχομένου"/>
          <p:cNvSpPr>
            <a:spLocks noGrp="1"/>
          </p:cNvSpPr>
          <p:nvPr>
            <p:ph sz="quarter" idx="1"/>
          </p:nvPr>
        </p:nvSpPr>
        <p:spPr>
          <a:xfrm>
            <a:off x="457200" y="1600200"/>
            <a:ext cx="4400552" cy="4572000"/>
          </a:xfrm>
        </p:spPr>
        <p:txBody>
          <a:bodyPr>
            <a:normAutofit fontScale="92500"/>
          </a:bodyPr>
          <a:lstStyle/>
          <a:p>
            <a:pPr>
              <a:buNone/>
            </a:pPr>
            <a:r>
              <a:rPr lang="en-US" dirty="0" smtClean="0"/>
              <a:t>   </a:t>
            </a:r>
            <a:endParaRPr lang="el-GR" dirty="0"/>
          </a:p>
        </p:txBody>
      </p:sp>
      <p:sp>
        <p:nvSpPr>
          <p:cNvPr id="5" name="4 - Θέση περιεχομένου"/>
          <p:cNvSpPr>
            <a:spLocks noGrp="1"/>
          </p:cNvSpPr>
          <p:nvPr>
            <p:ph sz="quarter" idx="2"/>
          </p:nvPr>
        </p:nvSpPr>
        <p:spPr>
          <a:xfrm>
            <a:off x="4857752" y="1571612"/>
            <a:ext cx="3571900" cy="4600588"/>
          </a:xfrm>
        </p:spPr>
        <p:txBody>
          <a:bodyPr>
            <a:normAutofit fontScale="92500"/>
          </a:bodyPr>
          <a:lstStyle/>
          <a:p>
            <a:pPr>
              <a:buClrTx/>
              <a:buFont typeface="Wingdings" pitchFamily="2" charset="2"/>
              <a:buChar char="v"/>
            </a:pPr>
            <a:r>
              <a:rPr lang="el-GR" dirty="0" smtClean="0"/>
              <a:t>Κάθε δημόσιος ή ιδιωτικός οργανισμός που δραστηριοποιείται στους τομείς της εκπαίδευσης, της κατάρτισης, της νεολαίας και του αθλητισμού μπορεί να υποβάλει αίτηση για χρηματοδότηση στο πλαίσιο του προγράμματος </a:t>
            </a:r>
            <a:r>
              <a:rPr lang="el-GR" dirty="0" err="1" smtClean="0"/>
              <a:t>Erasmus</a:t>
            </a:r>
            <a:r>
              <a:rPr lang="el-GR" dirty="0" smtClean="0"/>
              <a:t>+.</a:t>
            </a:r>
            <a:endParaRPr lang="el-GR" dirty="0"/>
          </a:p>
        </p:txBody>
      </p:sp>
      <p:sp>
        <p:nvSpPr>
          <p:cNvPr id="4" name="3 - Ορθογώνιο"/>
          <p:cNvSpPr/>
          <p:nvPr/>
        </p:nvSpPr>
        <p:spPr>
          <a:xfrm>
            <a:off x="285720" y="1500174"/>
            <a:ext cx="4572000" cy="3970318"/>
          </a:xfrm>
          <a:prstGeom prst="rect">
            <a:avLst/>
          </a:prstGeom>
        </p:spPr>
        <p:txBody>
          <a:bodyPr>
            <a:spAutoFit/>
          </a:bodyPr>
          <a:lstStyle/>
          <a:p>
            <a:pPr>
              <a:buFont typeface="Wingdings" pitchFamily="2" charset="2"/>
              <a:buChar char="v"/>
            </a:pPr>
            <a:r>
              <a:rPr lang="el-GR" dirty="0" smtClean="0"/>
              <a:t>Το Ευρωπαϊκό Πρόγραμμα «</a:t>
            </a:r>
            <a:r>
              <a:rPr lang="el-GR" dirty="0" err="1" smtClean="0"/>
              <a:t>Erasmus</a:t>
            </a:r>
            <a:r>
              <a:rPr lang="el-GR" dirty="0" smtClean="0"/>
              <a:t>+»,</a:t>
            </a:r>
            <a:r>
              <a:rPr lang="en-US" dirty="0" smtClean="0"/>
              <a:t> </a:t>
            </a:r>
            <a:r>
              <a:rPr lang="el-GR" dirty="0" smtClean="0"/>
              <a:t>για την εκπαίδευση, την κατάρτιση, τη νεολαία και τον αθλητισμό καλύπτει την περίοδο 2021 έως 2027.</a:t>
            </a:r>
            <a:endParaRPr lang="en-US" dirty="0" smtClean="0"/>
          </a:p>
          <a:p>
            <a:endParaRPr lang="en-US" dirty="0" smtClean="0"/>
          </a:p>
          <a:p>
            <a:pPr>
              <a:buFont typeface="Wingdings" pitchFamily="2" charset="2"/>
              <a:buChar char="v"/>
            </a:pPr>
            <a:r>
              <a:rPr lang="el-GR" dirty="0" smtClean="0"/>
              <a:t>Στοχεύει στην ενίσχυση των δεξιοτήτων και της </a:t>
            </a:r>
            <a:r>
              <a:rPr lang="el-GR" dirty="0" err="1" smtClean="0"/>
              <a:t>απασχολησιμότητας</a:t>
            </a:r>
            <a:r>
              <a:rPr lang="el-GR" dirty="0" smtClean="0"/>
              <a:t>, στον εκσυγχρονισμό των συστημάτων εκπαίδευσης, κατάρτισης και νεολαίας, σε όλους τους τομείς της Δια Βίου Μάθησης (Σχολική Εκπαίδευση, Επαγγελματική Εκπαίδευση και Κατάρτιση, Ανώτατη Εκπαίδευση, Εκπαίδευση Ενηλίκων, Δραστηριότητες νεολαίας, κτλ).</a:t>
            </a:r>
            <a:endParaRPr lang="el-G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Τίτλος"/>
          <p:cNvSpPr>
            <a:spLocks noGrp="1"/>
          </p:cNvSpPr>
          <p:nvPr>
            <p:ph type="title"/>
          </p:nvPr>
        </p:nvSpPr>
        <p:spPr/>
        <p:txBody>
          <a:bodyPr>
            <a:normAutofit/>
          </a:bodyPr>
          <a:lstStyle/>
          <a:p>
            <a:pPr algn="ctr"/>
            <a:r>
              <a:rPr lang="el-GR" sz="3600" u="sng" dirty="0" smtClean="0"/>
              <a:t>Δράσεις </a:t>
            </a:r>
            <a:r>
              <a:rPr lang="en-US" sz="3600" u="sng" dirty="0" smtClean="0"/>
              <a:t>Erasmus+</a:t>
            </a:r>
            <a:endParaRPr lang="el-GR" sz="3600" u="sng" dirty="0"/>
          </a:p>
        </p:txBody>
      </p:sp>
      <p:sp>
        <p:nvSpPr>
          <p:cNvPr id="6" name="5 - Θέση περιεχομένου"/>
          <p:cNvSpPr>
            <a:spLocks noGrp="1"/>
          </p:cNvSpPr>
          <p:nvPr>
            <p:ph sz="quarter" idx="2"/>
          </p:nvPr>
        </p:nvSpPr>
        <p:spPr/>
        <p:txBody>
          <a:bodyPr>
            <a:normAutofit/>
          </a:bodyPr>
          <a:lstStyle/>
          <a:p>
            <a:r>
              <a:rPr lang="el-GR" sz="3200" dirty="0" smtClean="0"/>
              <a:t>Σχολική Εκπαίδευση</a:t>
            </a:r>
            <a:endParaRPr lang="en-US" sz="3200" dirty="0" smtClean="0"/>
          </a:p>
          <a:p>
            <a:r>
              <a:rPr lang="el-GR" sz="3200" dirty="0" smtClean="0"/>
              <a:t>ΕΕΚ</a:t>
            </a:r>
            <a:endParaRPr lang="el-GR" sz="3200" dirty="0"/>
          </a:p>
        </p:txBody>
      </p:sp>
      <p:sp>
        <p:nvSpPr>
          <p:cNvPr id="8" name="7 - Θέση περιεχομένου"/>
          <p:cNvSpPr>
            <a:spLocks noGrp="1"/>
          </p:cNvSpPr>
          <p:nvPr>
            <p:ph sz="quarter" idx="4"/>
          </p:nvPr>
        </p:nvSpPr>
        <p:spPr/>
        <p:txBody>
          <a:bodyPr>
            <a:normAutofit/>
          </a:bodyPr>
          <a:lstStyle/>
          <a:p>
            <a:r>
              <a:rPr lang="el-GR" sz="2800" dirty="0" smtClean="0"/>
              <a:t>Σχολική </a:t>
            </a:r>
            <a:r>
              <a:rPr lang="el-GR" sz="3200" dirty="0" smtClean="0"/>
              <a:t>Εκπαίδευση</a:t>
            </a:r>
            <a:endParaRPr lang="en-US" sz="3200" dirty="0" smtClean="0"/>
          </a:p>
          <a:p>
            <a:r>
              <a:rPr lang="el-GR" sz="2800" dirty="0" smtClean="0"/>
              <a:t>ΕΕΚ</a:t>
            </a:r>
            <a:endParaRPr lang="el-GR" sz="2800" dirty="0"/>
          </a:p>
        </p:txBody>
      </p:sp>
      <p:sp>
        <p:nvSpPr>
          <p:cNvPr id="5" name="4 - Θέση κειμένου"/>
          <p:cNvSpPr>
            <a:spLocks noGrp="1"/>
          </p:cNvSpPr>
          <p:nvPr>
            <p:ph type="body" sz="quarter" idx="1"/>
          </p:nvPr>
        </p:nvSpPr>
        <p:spPr/>
        <p:txBody>
          <a:bodyPr/>
          <a:lstStyle/>
          <a:p>
            <a:r>
              <a:rPr lang="el-GR" dirty="0" smtClean="0"/>
              <a:t>Βασική Δράση ΚΑ1: Μαθησιακή Κινητικότητα</a:t>
            </a:r>
            <a:endParaRPr lang="el-GR" dirty="0"/>
          </a:p>
        </p:txBody>
      </p:sp>
      <p:sp>
        <p:nvSpPr>
          <p:cNvPr id="7" name="6 - Θέση κειμένου"/>
          <p:cNvSpPr>
            <a:spLocks noGrp="1"/>
          </p:cNvSpPr>
          <p:nvPr>
            <p:ph type="body" sz="quarter" idx="3"/>
          </p:nvPr>
        </p:nvSpPr>
        <p:spPr/>
        <p:txBody>
          <a:bodyPr/>
          <a:lstStyle/>
          <a:p>
            <a:pPr>
              <a:buFont typeface="Wingdings" pitchFamily="2" charset="2"/>
              <a:buChar char="ü"/>
            </a:pPr>
            <a:r>
              <a:rPr lang="el-GR" dirty="0" smtClean="0"/>
              <a:t>Βασική Δράση ΚΑ2: Στρατηγικές Συμπράξεις</a:t>
            </a:r>
            <a:endParaRPr lang="el-GR" dirty="0"/>
          </a:p>
        </p:txBody>
      </p:sp>
      <p:sp>
        <p:nvSpPr>
          <p:cNvPr id="9" name="8 - Στρογγυλεμένο ορθογώνιο"/>
          <p:cNvSpPr/>
          <p:nvPr/>
        </p:nvSpPr>
        <p:spPr>
          <a:xfrm>
            <a:off x="500034" y="2428868"/>
            <a:ext cx="2714644" cy="171451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9 - Ορθογώνιο"/>
          <p:cNvSpPr/>
          <p:nvPr/>
        </p:nvSpPr>
        <p:spPr>
          <a:xfrm>
            <a:off x="4357686" y="2357430"/>
            <a:ext cx="2857520" cy="157163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a:r>
              <a:rPr lang="el-GR" b="1" dirty="0" smtClean="0"/>
              <a:t>Ευρωπαϊκές προτεραιότητες σε εθνικό πλαίσιο</a:t>
            </a:r>
            <a:endParaRPr lang="el-GR" b="1" dirty="0"/>
          </a:p>
        </p:txBody>
      </p:sp>
      <p:sp>
        <p:nvSpPr>
          <p:cNvPr id="3" name="2 - Θέση περιεχομένου"/>
          <p:cNvSpPr>
            <a:spLocks noGrp="1"/>
          </p:cNvSpPr>
          <p:nvPr>
            <p:ph sz="quarter" idx="1"/>
          </p:nvPr>
        </p:nvSpPr>
        <p:spPr/>
        <p:txBody>
          <a:bodyPr/>
          <a:lstStyle/>
          <a:p>
            <a:r>
              <a:rPr lang="el-GR" dirty="0" smtClean="0"/>
              <a:t>Έμφαση στην ενθάρρυνση σχεδίων που στηρίζουν</a:t>
            </a:r>
            <a:endParaRPr lang="el-GR" dirty="0"/>
          </a:p>
        </p:txBody>
      </p:sp>
      <p:sp>
        <p:nvSpPr>
          <p:cNvPr id="4" name="3 - Ορθογώνιο"/>
          <p:cNvSpPr/>
          <p:nvPr/>
        </p:nvSpPr>
        <p:spPr>
          <a:xfrm>
            <a:off x="500034" y="1643050"/>
            <a:ext cx="7286676" cy="5000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5" name="4 - Οριζόντιος πάπυρος"/>
          <p:cNvSpPr/>
          <p:nvPr/>
        </p:nvSpPr>
        <p:spPr>
          <a:xfrm>
            <a:off x="571472" y="2928934"/>
            <a:ext cx="3500462" cy="2428892"/>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solidFill>
                  <a:schemeClr val="accent2">
                    <a:lumMod val="50000"/>
                  </a:schemeClr>
                </a:solidFill>
              </a:rPr>
              <a:t>την κοινωνική ένταξη (κυρίως των προσφύγων και των μεταναστών)</a:t>
            </a:r>
            <a:endParaRPr lang="el-GR" sz="2400" dirty="0">
              <a:solidFill>
                <a:schemeClr val="accent2">
                  <a:lumMod val="50000"/>
                </a:schemeClr>
              </a:solidFill>
            </a:endParaRPr>
          </a:p>
        </p:txBody>
      </p:sp>
      <p:sp>
        <p:nvSpPr>
          <p:cNvPr id="6" name="5 - Οριζόντιος πάπυρος"/>
          <p:cNvSpPr/>
          <p:nvPr/>
        </p:nvSpPr>
        <p:spPr>
          <a:xfrm>
            <a:off x="4572000" y="2786058"/>
            <a:ext cx="3714776" cy="2286016"/>
          </a:xfrm>
          <a:prstGeom prst="horizontalScroll">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400" dirty="0" smtClean="0">
                <a:solidFill>
                  <a:schemeClr val="accent2">
                    <a:lumMod val="50000"/>
                  </a:schemeClr>
                </a:solidFill>
              </a:rPr>
              <a:t>διαπολιτισμική αίθουσα διδασκαλίας</a:t>
            </a:r>
            <a:r>
              <a:rPr lang="en-US" sz="2400" dirty="0" smtClean="0">
                <a:solidFill>
                  <a:schemeClr val="accent2">
                    <a:lumMod val="50000"/>
                  </a:schemeClr>
                </a:solidFill>
              </a:rPr>
              <a:t> </a:t>
            </a:r>
            <a:r>
              <a:rPr lang="el-GR" sz="2400" dirty="0" smtClean="0">
                <a:solidFill>
                  <a:schemeClr val="accent2">
                    <a:lumMod val="50000"/>
                  </a:schemeClr>
                </a:solidFill>
              </a:rPr>
              <a:t>διδασκαλία 2ης γλώσσας</a:t>
            </a:r>
            <a:endParaRPr lang="el-GR" sz="2400"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style>
          <a:lnRef idx="3">
            <a:schemeClr val="lt1"/>
          </a:lnRef>
          <a:fillRef idx="1">
            <a:schemeClr val="accent2"/>
          </a:fillRef>
          <a:effectRef idx="1">
            <a:schemeClr val="accent2"/>
          </a:effectRef>
          <a:fontRef idx="minor">
            <a:schemeClr val="lt1"/>
          </a:fontRef>
        </p:style>
        <p:txBody>
          <a:bodyPr/>
          <a:lstStyle/>
          <a:p>
            <a:r>
              <a:rPr lang="en-US" dirty="0" smtClean="0"/>
              <a:t> </a:t>
            </a:r>
            <a:r>
              <a:rPr lang="el-GR" dirty="0" smtClean="0"/>
              <a:t>Π.Δ.Ε.</a:t>
            </a:r>
            <a:r>
              <a:rPr lang="en-US" dirty="0" smtClean="0"/>
              <a:t>  </a:t>
            </a:r>
            <a:r>
              <a:rPr lang="el-GR" dirty="0" smtClean="0"/>
              <a:t>ΚΕΡΚΥΡΑΣ 18/05/2025</a:t>
            </a:r>
            <a:endParaRPr lang="el-GR" dirty="0"/>
          </a:p>
        </p:txBody>
      </p:sp>
      <p:pic>
        <p:nvPicPr>
          <p:cNvPr id="2050" name="Picture 2" descr="C:\Users\User\Downloads\erasmus pic III.png"/>
          <p:cNvPicPr>
            <a:picLocks noChangeAspect="1" noChangeArrowheads="1"/>
          </p:cNvPicPr>
          <p:nvPr/>
        </p:nvPicPr>
        <p:blipFill>
          <a:blip r:embed="rId2"/>
          <a:srcRect/>
          <a:stretch>
            <a:fillRect/>
          </a:stretch>
        </p:blipFill>
        <p:spPr bwMode="auto">
          <a:xfrm>
            <a:off x="0" y="4714875"/>
            <a:ext cx="2786050" cy="2143125"/>
          </a:xfrm>
          <a:prstGeom prst="rect">
            <a:avLst/>
          </a:prstGeom>
          <a:noFill/>
        </p:spPr>
      </p:pic>
      <p:sp>
        <p:nvSpPr>
          <p:cNvPr id="5" name="4 - Δεξιό βέλος"/>
          <p:cNvSpPr/>
          <p:nvPr/>
        </p:nvSpPr>
        <p:spPr>
          <a:xfrm>
            <a:off x="1285852" y="2571744"/>
            <a:ext cx="2214578" cy="1000132"/>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solidFill>
                  <a:srgbClr val="0070C0"/>
                </a:solidFill>
              </a:rPr>
              <a:t>ΕΥΚΑΙΡΙΕΣ</a:t>
            </a:r>
            <a:endParaRPr lang="el-GR" sz="2000" dirty="0">
              <a:solidFill>
                <a:srgbClr val="0070C0"/>
              </a:solidFill>
            </a:endParaRPr>
          </a:p>
        </p:txBody>
      </p:sp>
      <p:sp>
        <p:nvSpPr>
          <p:cNvPr id="6" name="5 - Δεξιό βέλος"/>
          <p:cNvSpPr/>
          <p:nvPr/>
        </p:nvSpPr>
        <p:spPr>
          <a:xfrm>
            <a:off x="5072066" y="2500306"/>
            <a:ext cx="2500330" cy="1071570"/>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2000" dirty="0" smtClean="0">
                <a:solidFill>
                  <a:srgbClr val="FF0000"/>
                </a:solidFill>
              </a:rPr>
              <a:t>ΔΥΝΑΤΟΤΗΤΕΣ</a:t>
            </a:r>
            <a:endParaRPr lang="el-GR" sz="2000" dirty="0">
              <a:solidFill>
                <a:srgbClr val="FF0000"/>
              </a:solidFill>
            </a:endParaRPr>
          </a:p>
        </p:txBody>
      </p:sp>
      <p:sp>
        <p:nvSpPr>
          <p:cNvPr id="8" name="7 - Δεξιό βέλος"/>
          <p:cNvSpPr/>
          <p:nvPr/>
        </p:nvSpPr>
        <p:spPr>
          <a:xfrm>
            <a:off x="3857620" y="4929198"/>
            <a:ext cx="2286016" cy="1214446"/>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accent6">
                    <a:lumMod val="50000"/>
                  </a:schemeClr>
                </a:solidFill>
              </a:rPr>
              <a:t>ΠΡΟΚΛΗΣΕΙΣ</a:t>
            </a:r>
            <a:endParaRPr lang="el-GR"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7467600" cy="725470"/>
          </a:xfrm>
        </p:spPr>
        <p:txBody>
          <a:bodyPr>
            <a:normAutofit fontScale="90000"/>
          </a:bodyPr>
          <a:lstStyle/>
          <a:p>
            <a:pPr algn="ctr"/>
            <a:r>
              <a:rPr lang="el-GR" sz="4400" b="1" dirty="0" err="1" smtClean="0"/>
              <a:t>ΔράσειΣ</a:t>
            </a:r>
            <a:r>
              <a:rPr lang="el-GR" sz="4400" b="1" dirty="0" smtClean="0"/>
              <a:t> ΕΕΚ</a:t>
            </a:r>
            <a:endParaRPr lang="el-GR" sz="4400" b="1" dirty="0"/>
          </a:p>
        </p:txBody>
      </p:sp>
      <p:sp>
        <p:nvSpPr>
          <p:cNvPr id="3" name="2 - Θέση περιεχομένου"/>
          <p:cNvSpPr>
            <a:spLocks noGrp="1"/>
          </p:cNvSpPr>
          <p:nvPr>
            <p:ph sz="quarter" idx="1"/>
          </p:nvPr>
        </p:nvSpPr>
        <p:spPr>
          <a:xfrm>
            <a:off x="500034" y="1984248"/>
            <a:ext cx="7467600" cy="4873752"/>
          </a:xfrm>
        </p:spPr>
        <p:txBody>
          <a:bodyPr/>
          <a:lstStyle/>
          <a:p>
            <a:pPr>
              <a:buNone/>
            </a:pPr>
            <a:r>
              <a:rPr lang="el-GR" dirty="0" smtClean="0"/>
              <a:t>  </a:t>
            </a:r>
            <a:endParaRPr lang="el-GR" dirty="0"/>
          </a:p>
        </p:txBody>
      </p:sp>
      <p:sp>
        <p:nvSpPr>
          <p:cNvPr id="5" name="4 - Έλλειψη"/>
          <p:cNvSpPr/>
          <p:nvPr/>
        </p:nvSpPr>
        <p:spPr>
          <a:xfrm>
            <a:off x="1428728" y="1500174"/>
            <a:ext cx="4786346" cy="1214446"/>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accent6">
                    <a:lumMod val="50000"/>
                  </a:schemeClr>
                </a:solidFill>
              </a:rPr>
              <a:t>Τομέας Επαγγελματικής Εκπαίδευσης και Κατάρτισης (ΕΕΚ)</a:t>
            </a:r>
            <a:endParaRPr lang="el-GR" dirty="0">
              <a:solidFill>
                <a:schemeClr val="accent6">
                  <a:lumMod val="50000"/>
                </a:schemeClr>
              </a:solidFill>
            </a:endParaRPr>
          </a:p>
        </p:txBody>
      </p:sp>
      <p:cxnSp>
        <p:nvCxnSpPr>
          <p:cNvPr id="7" name="6 - Ευθύγραμμο βέλος σύνδεσης"/>
          <p:cNvCxnSpPr>
            <a:stCxn id="5" idx="4"/>
          </p:cNvCxnSpPr>
          <p:nvPr/>
        </p:nvCxnSpPr>
        <p:spPr>
          <a:xfrm rot="16200000" flipH="1">
            <a:off x="3554008" y="2982512"/>
            <a:ext cx="571504" cy="35719"/>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8" name="7 - Έλλειψη"/>
          <p:cNvSpPr/>
          <p:nvPr/>
        </p:nvSpPr>
        <p:spPr>
          <a:xfrm>
            <a:off x="1714480" y="3357562"/>
            <a:ext cx="4500594" cy="10001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accent6">
                    <a:lumMod val="50000"/>
                  </a:schemeClr>
                </a:solidFill>
              </a:rPr>
              <a:t>KA1/VET </a:t>
            </a:r>
            <a:r>
              <a:rPr lang="el-GR" sz="2000" dirty="0" smtClean="0">
                <a:solidFill>
                  <a:schemeClr val="accent6">
                    <a:lumMod val="50000"/>
                  </a:schemeClr>
                </a:solidFill>
              </a:rPr>
              <a:t>Μαθησιακή Κινητικότητα Ατόμων</a:t>
            </a:r>
            <a:endParaRPr lang="el-GR" sz="2000" dirty="0">
              <a:solidFill>
                <a:schemeClr val="accent6">
                  <a:lumMod val="50000"/>
                </a:schemeClr>
              </a:solidFill>
            </a:endParaRPr>
          </a:p>
        </p:txBody>
      </p:sp>
      <p:cxnSp>
        <p:nvCxnSpPr>
          <p:cNvPr id="10" name="9 - Shape"/>
          <p:cNvCxnSpPr>
            <a:stCxn id="8" idx="4"/>
          </p:cNvCxnSpPr>
          <p:nvPr/>
        </p:nvCxnSpPr>
        <p:spPr>
          <a:xfrm rot="16200000" flipH="1">
            <a:off x="4554140" y="3768330"/>
            <a:ext cx="571504" cy="1750231"/>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11 - Shape"/>
          <p:cNvCxnSpPr>
            <a:stCxn id="8" idx="4"/>
          </p:cNvCxnSpPr>
          <p:nvPr/>
        </p:nvCxnSpPr>
        <p:spPr>
          <a:xfrm rot="5400000">
            <a:off x="3018224" y="3982645"/>
            <a:ext cx="571504" cy="1321603"/>
          </a:xfrm>
          <a:prstGeom prst="bentConnector2">
            <a:avLst/>
          </a:prstGeom>
          <a:ln>
            <a:tailEnd type="arrow"/>
          </a:ln>
        </p:spPr>
        <p:style>
          <a:lnRef idx="1">
            <a:schemeClr val="accent1"/>
          </a:lnRef>
          <a:fillRef idx="0">
            <a:schemeClr val="accent1"/>
          </a:fillRef>
          <a:effectRef idx="0">
            <a:schemeClr val="accent1"/>
          </a:effectRef>
          <a:fontRef idx="minor">
            <a:schemeClr val="tx1"/>
          </a:fontRef>
        </p:style>
      </p:cxnSp>
      <p:sp>
        <p:nvSpPr>
          <p:cNvPr id="13" name="12 - Έλλειψη"/>
          <p:cNvSpPr/>
          <p:nvPr/>
        </p:nvSpPr>
        <p:spPr>
          <a:xfrm>
            <a:off x="500034" y="4500570"/>
            <a:ext cx="2000264" cy="1000132"/>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sz="1200" dirty="0" smtClean="0">
                <a:solidFill>
                  <a:schemeClr val="accent6">
                    <a:lumMod val="50000"/>
                  </a:schemeClr>
                </a:solidFill>
              </a:rPr>
              <a:t>Εκπαιδευομένων</a:t>
            </a:r>
            <a:r>
              <a:rPr lang="el-GR" sz="1600" dirty="0" smtClean="0">
                <a:solidFill>
                  <a:schemeClr val="accent6">
                    <a:lumMod val="50000"/>
                  </a:schemeClr>
                </a:solidFill>
              </a:rPr>
              <a:t> </a:t>
            </a:r>
            <a:r>
              <a:rPr lang="el-GR" dirty="0" smtClean="0">
                <a:solidFill>
                  <a:schemeClr val="accent6">
                    <a:lumMod val="50000"/>
                  </a:schemeClr>
                </a:solidFill>
              </a:rPr>
              <a:t>ΕΕΚ</a:t>
            </a:r>
            <a:endParaRPr lang="el-GR" dirty="0">
              <a:solidFill>
                <a:schemeClr val="accent6">
                  <a:lumMod val="50000"/>
                </a:schemeClr>
              </a:solidFill>
            </a:endParaRPr>
          </a:p>
        </p:txBody>
      </p:sp>
      <p:sp>
        <p:nvSpPr>
          <p:cNvPr id="14" name="13 - Έλλειψη"/>
          <p:cNvSpPr/>
          <p:nvPr/>
        </p:nvSpPr>
        <p:spPr>
          <a:xfrm>
            <a:off x="5857884" y="4357694"/>
            <a:ext cx="2143140" cy="1071570"/>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dirty="0" smtClean="0">
                <a:solidFill>
                  <a:schemeClr val="accent6">
                    <a:lumMod val="50000"/>
                  </a:schemeClr>
                </a:solidFill>
              </a:rPr>
              <a:t>Προσωπικού ΕΕΚ</a:t>
            </a:r>
            <a:endParaRPr lang="el-GR" dirty="0">
              <a:solidFill>
                <a:schemeClr val="accent6">
                  <a:lumMod val="50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pPr algn="ctr"/>
            <a:r>
              <a:rPr lang="en-US" sz="3200" b="1" dirty="0" smtClean="0"/>
              <a:t>Key Action 1: </a:t>
            </a:r>
            <a:r>
              <a:rPr lang="el-GR" sz="3200" b="1" dirty="0" smtClean="0"/>
              <a:t>Στόχοι</a:t>
            </a:r>
            <a:endParaRPr lang="el-GR" sz="3200" b="1" dirty="0"/>
          </a:p>
        </p:txBody>
      </p:sp>
      <p:sp>
        <p:nvSpPr>
          <p:cNvPr id="3" name="2 - Θέση περιεχομένου"/>
          <p:cNvSpPr>
            <a:spLocks noGrp="1"/>
          </p:cNvSpPr>
          <p:nvPr>
            <p:ph sz="quarter" idx="1"/>
          </p:nvPr>
        </p:nvSpPr>
        <p:spPr/>
        <p:txBody>
          <a:bodyPr>
            <a:normAutofit/>
          </a:bodyPr>
          <a:lstStyle/>
          <a:p>
            <a:pPr>
              <a:buFont typeface="Arial" pitchFamily="34" charset="0"/>
              <a:buChar char="•"/>
            </a:pPr>
            <a:r>
              <a:rPr lang="el-GR" sz="2000" dirty="0" smtClean="0"/>
              <a:t>Υποστήριξη της επαγγελματικής κατάρτισης των ατόμων που εργάζονται στον τομέα της επαγγελματικής εκπαίδευσης και κατάρτισης με σκοπό την καινοτομία και τη βελτίωση της ποιότητας της διδασκαλίας, της κατάρτισης και της εργασίας των νέων.</a:t>
            </a:r>
          </a:p>
          <a:p>
            <a:pPr>
              <a:buFont typeface="Arial" pitchFamily="34" charset="0"/>
              <a:buChar char="•"/>
            </a:pPr>
            <a:r>
              <a:rPr lang="el-GR" sz="2000" dirty="0" smtClean="0"/>
              <a:t>Απόκτηση εμπειρίας, γνώσεων και δεξιοτήτων πάνω στο αντικείμενό του προγράμματος κατάρτισης και του κλάδου τους.</a:t>
            </a:r>
          </a:p>
          <a:p>
            <a:pPr>
              <a:buFont typeface="Arial" pitchFamily="34" charset="0"/>
              <a:buChar char="•"/>
            </a:pPr>
            <a:r>
              <a:rPr lang="el-GR" sz="2000" dirty="0" smtClean="0"/>
              <a:t>Αναβάθμιση πρακτικών και ανανέωση των παιδαγωγικών δεξιοτήτων των επαγγελματιών/εκπαιδευτών του τομέα της ΕΕΚ.</a:t>
            </a:r>
          </a:p>
          <a:p>
            <a:pPr>
              <a:buFont typeface="Arial" pitchFamily="34" charset="0"/>
              <a:buChar char="•"/>
            </a:pPr>
            <a:r>
              <a:rPr lang="el-GR" sz="2000" dirty="0" smtClean="0"/>
              <a:t>Ενίσχυση κυρίως της γνώσης ξένων γλωσσών των συμμετεχόντων στη κινητικότητα.</a:t>
            </a:r>
            <a:endParaRPr lang="el-GR" sz="20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Προεξοχή">
  <a:themeElements>
    <a:clrScheme name="Προεξοχή">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320</TotalTime>
  <Words>1228</Words>
  <PresentationFormat>Προβολή στην οθόνη (4:3)</PresentationFormat>
  <Paragraphs>151</Paragraphs>
  <Slides>23</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23</vt:i4>
      </vt:variant>
    </vt:vector>
  </HeadingPairs>
  <TitlesOfParts>
    <vt:vector size="24" baseType="lpstr">
      <vt:lpstr>Προεξοχή</vt:lpstr>
      <vt:lpstr>Βασικεσ Κατευθυνσεισ και Οδηγιεσ Διαχειρισησ των Δρασεων ΚΑ1-ΚΑ2 στο πλαισιο του Ευρωπαϊκου Προγραμματοσ Erasmus+</vt:lpstr>
      <vt:lpstr>Ανακαλύψτε το Erasmus+</vt:lpstr>
      <vt:lpstr> </vt:lpstr>
      <vt:lpstr>Ανακαλύψτε το Erasmus+</vt:lpstr>
      <vt:lpstr>Δράσεις Erasmus+</vt:lpstr>
      <vt:lpstr>Ευρωπαϊκές προτεραιότητες σε εθνικό πλαίσιο</vt:lpstr>
      <vt:lpstr> Π.Δ.Ε.  ΚΕΡΚΥΡΑΣ 18/05/2025</vt:lpstr>
      <vt:lpstr>ΔράσειΣ ΕΕΚ</vt:lpstr>
      <vt:lpstr>Key Action 1: Στόχοι</vt:lpstr>
      <vt:lpstr>Key Action 1: Στόχοι (ΣΥΝΕΧΕΙΑ)</vt:lpstr>
      <vt:lpstr>Key Action 1:</vt:lpstr>
      <vt:lpstr>Key Action 1: Κινητικότητα</vt:lpstr>
      <vt:lpstr>Key Action 1: Κριτήρια Επιλεξιμότητας</vt:lpstr>
      <vt:lpstr>Key Action 1: ΒΗΜΑ ΒΗΜΑ ΕΩΣ ΤΗΝ ΑΙΤΗΣΗ</vt:lpstr>
      <vt:lpstr>Key Action 1: Τι είναι ένα σχέδιο Κινητικότητας στο πρόγραμμα Erasmus+;</vt:lpstr>
      <vt:lpstr>Key Action 1: Επισημaνσεις</vt:lpstr>
      <vt:lpstr>Key Action 1: Επισημaνσεις (Συνεχεια)</vt:lpstr>
      <vt:lpstr>Key Action 1: αξονεσ τησ αιτησησ </vt:lpstr>
      <vt:lpstr>Key Action 1: Δυνατα σημεια τησ αιτησησ </vt:lpstr>
      <vt:lpstr>Key Action 1: Δυνατα σημεια τησ αιτησησ (συνεχεια)</vt:lpstr>
      <vt:lpstr>Key Action 1: αδυναμιεσ τησ αιτησησ</vt:lpstr>
      <vt:lpstr>Key Action 1: tips</vt:lpstr>
      <vt:lpstr>Key Action 1: tips (συνεχεια)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63</cp:revision>
  <dcterms:created xsi:type="dcterms:W3CDTF">2025-06-17T04:56:55Z</dcterms:created>
  <dcterms:modified xsi:type="dcterms:W3CDTF">2025-06-19T07:32:50Z</dcterms:modified>
</cp:coreProperties>
</file>