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59" r:id="rId6"/>
    <p:sldId id="260" r:id="rId7"/>
    <p:sldId id="261" r:id="rId8"/>
    <p:sldId id="262" r:id="rId9"/>
    <p:sldId id="263" r:id="rId10"/>
    <p:sldId id="265" r:id="rId11"/>
    <p:sldId id="266" r:id="rId12"/>
    <p:sldId id="267" r:id="rId13"/>
    <p:sldId id="268" r:id="rId14"/>
    <p:sldId id="269" r:id="rId15"/>
    <p:sldId id="270" r:id="rId16"/>
    <p:sldId id="271" r:id="rId17"/>
    <p:sldId id="272" r:id="rId18"/>
    <p:sldId id="273" r:id="rId19"/>
    <p:sldId id="276" r:id="rId20"/>
    <p:sldId id="277" r:id="rId21"/>
    <p:sldId id="274" r:id="rId22"/>
    <p:sldId id="275" r:id="rId23"/>
    <p:sldId id="278" r:id="rId24"/>
    <p:sldId id="279" r:id="rId25"/>
    <p:sldId id="280" r:id="rId26"/>
    <p:sldId id="281" r:id="rId27"/>
    <p:sldId id="284" r:id="rId28"/>
    <p:sldId id="282" r:id="rId29"/>
    <p:sldId id="283"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ptos" pitchFamily="34" charset="0"/>
        <a:ea typeface="+mn-ea"/>
        <a:cs typeface="+mn-cs"/>
      </a:defRPr>
    </a:lvl1pPr>
    <a:lvl2pPr marL="457200" algn="l" rtl="0" eaLnBrk="0" fontAlgn="base" hangingPunct="0">
      <a:spcBef>
        <a:spcPct val="0"/>
      </a:spcBef>
      <a:spcAft>
        <a:spcPct val="0"/>
      </a:spcAft>
      <a:defRPr kern="1200">
        <a:solidFill>
          <a:schemeClr val="tx1"/>
        </a:solidFill>
        <a:latin typeface="Aptos" pitchFamily="34" charset="0"/>
        <a:ea typeface="+mn-ea"/>
        <a:cs typeface="+mn-cs"/>
      </a:defRPr>
    </a:lvl2pPr>
    <a:lvl3pPr marL="914400" algn="l" rtl="0" eaLnBrk="0" fontAlgn="base" hangingPunct="0">
      <a:spcBef>
        <a:spcPct val="0"/>
      </a:spcBef>
      <a:spcAft>
        <a:spcPct val="0"/>
      </a:spcAft>
      <a:defRPr kern="1200">
        <a:solidFill>
          <a:schemeClr val="tx1"/>
        </a:solidFill>
        <a:latin typeface="Aptos" pitchFamily="34" charset="0"/>
        <a:ea typeface="+mn-ea"/>
        <a:cs typeface="+mn-cs"/>
      </a:defRPr>
    </a:lvl3pPr>
    <a:lvl4pPr marL="1371600" algn="l" rtl="0" eaLnBrk="0" fontAlgn="base" hangingPunct="0">
      <a:spcBef>
        <a:spcPct val="0"/>
      </a:spcBef>
      <a:spcAft>
        <a:spcPct val="0"/>
      </a:spcAft>
      <a:defRPr kern="1200">
        <a:solidFill>
          <a:schemeClr val="tx1"/>
        </a:solidFill>
        <a:latin typeface="Aptos" pitchFamily="34" charset="0"/>
        <a:ea typeface="+mn-ea"/>
        <a:cs typeface="+mn-cs"/>
      </a:defRPr>
    </a:lvl4pPr>
    <a:lvl5pPr marL="1828800" algn="l" rtl="0" eaLnBrk="0" fontAlgn="base" hangingPunct="0">
      <a:spcBef>
        <a:spcPct val="0"/>
      </a:spcBef>
      <a:spcAft>
        <a:spcPct val="0"/>
      </a:spcAft>
      <a:defRPr kern="1200">
        <a:solidFill>
          <a:schemeClr val="tx1"/>
        </a:solidFill>
        <a:latin typeface="Aptos" pitchFamily="34" charset="0"/>
        <a:ea typeface="+mn-ea"/>
        <a:cs typeface="+mn-cs"/>
      </a:defRPr>
    </a:lvl5pPr>
    <a:lvl6pPr marL="2286000" algn="l" defTabSz="914400" rtl="0" eaLnBrk="1" latinLnBrk="0" hangingPunct="1">
      <a:defRPr kern="1200">
        <a:solidFill>
          <a:schemeClr val="tx1"/>
        </a:solidFill>
        <a:latin typeface="Aptos" pitchFamily="34" charset="0"/>
        <a:ea typeface="+mn-ea"/>
        <a:cs typeface="+mn-cs"/>
      </a:defRPr>
    </a:lvl6pPr>
    <a:lvl7pPr marL="2743200" algn="l" defTabSz="914400" rtl="0" eaLnBrk="1" latinLnBrk="0" hangingPunct="1">
      <a:defRPr kern="1200">
        <a:solidFill>
          <a:schemeClr val="tx1"/>
        </a:solidFill>
        <a:latin typeface="Aptos" pitchFamily="34" charset="0"/>
        <a:ea typeface="+mn-ea"/>
        <a:cs typeface="+mn-cs"/>
      </a:defRPr>
    </a:lvl7pPr>
    <a:lvl8pPr marL="3200400" algn="l" defTabSz="914400" rtl="0" eaLnBrk="1" latinLnBrk="0" hangingPunct="1">
      <a:defRPr kern="1200">
        <a:solidFill>
          <a:schemeClr val="tx1"/>
        </a:solidFill>
        <a:latin typeface="Aptos" pitchFamily="34" charset="0"/>
        <a:ea typeface="+mn-ea"/>
        <a:cs typeface="+mn-cs"/>
      </a:defRPr>
    </a:lvl8pPr>
    <a:lvl9pPr marL="3657600" algn="l" defTabSz="914400" rtl="0" eaLnBrk="1" latinLnBrk="0" hangingPunct="1">
      <a:defRPr kern="1200">
        <a:solidFill>
          <a:schemeClr val="tx1"/>
        </a:solidFill>
        <a:latin typeface="Aptos"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73" autoAdjust="0"/>
  </p:normalViewPr>
  <p:slideViewPr>
    <p:cSldViewPr snapToGrid="0">
      <p:cViewPr>
        <p:scale>
          <a:sx n="90" d="100"/>
          <a:sy n="90" d="100"/>
        </p:scale>
        <p:origin x="-398" y="3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lvl1pPr>
              <a:defRPr/>
            </a:lvl1pPr>
          </a:lstStyle>
          <a:p>
            <a:pPr>
              <a:defRPr/>
            </a:pPr>
            <a:fld id="{C644C330-A7CF-40CE-91BD-A5A9ED9D80CA}" type="datetimeFigureOut">
              <a:rPr lang="en-GB"/>
              <a:pPr>
                <a:defRPr/>
              </a:pPr>
              <a:t>07/08/2025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B76946DD-30B8-4BD3-B9F1-AD30DC46A2AF}" type="slidenum">
              <a:rPr lang="en-GB" altLang="el-GR"/>
              <a:pPr/>
              <a:t>‹#›</a:t>
            </a:fld>
            <a:endParaRPr lang="en-GB" altLang="el-GR"/>
          </a:p>
        </p:txBody>
      </p:sp>
    </p:spTree>
    <p:extLst>
      <p:ext uri="{BB962C8B-B14F-4D97-AF65-F5344CB8AC3E}">
        <p14:creationId xmlns:p14="http://schemas.microsoft.com/office/powerpoint/2010/main" val="2012687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lvl1pPr>
              <a:defRPr/>
            </a:lvl1pPr>
          </a:lstStyle>
          <a:p>
            <a:pPr>
              <a:defRPr/>
            </a:pPr>
            <a:fld id="{02C30B0B-8CF7-41AD-890A-AB24F3DC863F}" type="datetimeFigureOut">
              <a:rPr lang="en-GB"/>
              <a:pPr>
                <a:defRPr/>
              </a:pPr>
              <a:t>07/08/2025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ECCCA881-A4CA-4165-92D6-80A92CE06F66}" type="slidenum">
              <a:rPr lang="en-GB" altLang="el-GR"/>
              <a:pPr/>
              <a:t>‹#›</a:t>
            </a:fld>
            <a:endParaRPr lang="en-GB" altLang="el-GR"/>
          </a:p>
        </p:txBody>
      </p:sp>
    </p:spTree>
    <p:extLst>
      <p:ext uri="{BB962C8B-B14F-4D97-AF65-F5344CB8AC3E}">
        <p14:creationId xmlns:p14="http://schemas.microsoft.com/office/powerpoint/2010/main" val="3413376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lvl1pPr>
              <a:defRPr/>
            </a:lvl1pPr>
          </a:lstStyle>
          <a:p>
            <a:pPr>
              <a:defRPr/>
            </a:pPr>
            <a:fld id="{E785D20F-DEE5-4942-B20B-BA4B23B8B288}" type="datetimeFigureOut">
              <a:rPr lang="en-GB"/>
              <a:pPr>
                <a:defRPr/>
              </a:pPr>
              <a:t>07/08/2025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5C6E68A5-8C3C-4CF8-8882-A6A98D968037}" type="slidenum">
              <a:rPr lang="en-GB" altLang="el-GR"/>
              <a:pPr/>
              <a:t>‹#›</a:t>
            </a:fld>
            <a:endParaRPr lang="en-GB" altLang="el-GR"/>
          </a:p>
        </p:txBody>
      </p:sp>
    </p:spTree>
    <p:extLst>
      <p:ext uri="{BB962C8B-B14F-4D97-AF65-F5344CB8AC3E}">
        <p14:creationId xmlns:p14="http://schemas.microsoft.com/office/powerpoint/2010/main" val="3912674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lvl1pPr>
              <a:defRPr/>
            </a:lvl1pPr>
          </a:lstStyle>
          <a:p>
            <a:pPr>
              <a:defRPr/>
            </a:pPr>
            <a:fld id="{7AD5FDF2-F459-4170-9FA8-541E72792085}" type="datetimeFigureOut">
              <a:rPr lang="en-GB"/>
              <a:pPr>
                <a:defRPr/>
              </a:pPr>
              <a:t>07/08/2025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F42037BA-E32E-4D64-B28B-6412470C8643}" type="slidenum">
              <a:rPr lang="en-GB" altLang="el-GR"/>
              <a:pPr/>
              <a:t>‹#›</a:t>
            </a:fld>
            <a:endParaRPr lang="en-GB" altLang="el-GR"/>
          </a:p>
        </p:txBody>
      </p:sp>
    </p:spTree>
    <p:extLst>
      <p:ext uri="{BB962C8B-B14F-4D97-AF65-F5344CB8AC3E}">
        <p14:creationId xmlns:p14="http://schemas.microsoft.com/office/powerpoint/2010/main" val="3681243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44A77C33-F23B-4CF2-A0AE-34499EC717D7}" type="datetimeFigureOut">
              <a:rPr lang="en-GB"/>
              <a:pPr>
                <a:defRPr/>
              </a:pPr>
              <a:t>07/08/2025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704D1D0D-BFFF-4F1D-8474-E6C63EC78DE5}" type="slidenum">
              <a:rPr lang="en-GB" altLang="el-GR"/>
              <a:pPr/>
              <a:t>‹#›</a:t>
            </a:fld>
            <a:endParaRPr lang="en-GB" altLang="el-GR"/>
          </a:p>
        </p:txBody>
      </p:sp>
    </p:spTree>
    <p:extLst>
      <p:ext uri="{BB962C8B-B14F-4D97-AF65-F5344CB8AC3E}">
        <p14:creationId xmlns:p14="http://schemas.microsoft.com/office/powerpoint/2010/main" val="4052326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3"/>
          <p:cNvSpPr>
            <a:spLocks noGrp="1"/>
          </p:cNvSpPr>
          <p:nvPr>
            <p:ph type="dt" sz="half" idx="10"/>
          </p:nvPr>
        </p:nvSpPr>
        <p:spPr/>
        <p:txBody>
          <a:bodyPr/>
          <a:lstStyle>
            <a:lvl1pPr>
              <a:defRPr/>
            </a:lvl1pPr>
          </a:lstStyle>
          <a:p>
            <a:pPr>
              <a:defRPr/>
            </a:pPr>
            <a:fld id="{C06288C0-D3DF-4E27-B678-68040AABCD66}" type="datetimeFigureOut">
              <a:rPr lang="en-GB"/>
              <a:pPr>
                <a:defRPr/>
              </a:pPr>
              <a:t>07/08/2025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0FDD227F-D458-4DF7-83FA-F31B05B3E773}" type="slidenum">
              <a:rPr lang="en-GB" altLang="el-GR"/>
              <a:pPr/>
              <a:t>‹#›</a:t>
            </a:fld>
            <a:endParaRPr lang="en-GB" altLang="el-GR"/>
          </a:p>
        </p:txBody>
      </p:sp>
    </p:spTree>
    <p:extLst>
      <p:ext uri="{BB962C8B-B14F-4D97-AF65-F5344CB8AC3E}">
        <p14:creationId xmlns:p14="http://schemas.microsoft.com/office/powerpoint/2010/main" val="1079437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3"/>
          <p:cNvSpPr>
            <a:spLocks noGrp="1"/>
          </p:cNvSpPr>
          <p:nvPr>
            <p:ph type="dt" sz="half" idx="10"/>
          </p:nvPr>
        </p:nvSpPr>
        <p:spPr/>
        <p:txBody>
          <a:bodyPr/>
          <a:lstStyle>
            <a:lvl1pPr>
              <a:defRPr/>
            </a:lvl1pPr>
          </a:lstStyle>
          <a:p>
            <a:pPr>
              <a:defRPr/>
            </a:pPr>
            <a:fld id="{27B4D77B-1E6D-4EB2-A929-27302D7C7AC0}" type="datetimeFigureOut">
              <a:rPr lang="en-GB"/>
              <a:pPr>
                <a:defRPr/>
              </a:pPr>
              <a:t>07/08/2025</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fld id="{DACB6F6D-E6D7-4C6D-8AE7-6F89C6727CDC}" type="slidenum">
              <a:rPr lang="en-GB" altLang="el-GR"/>
              <a:pPr/>
              <a:t>‹#›</a:t>
            </a:fld>
            <a:endParaRPr lang="en-GB" altLang="el-GR"/>
          </a:p>
        </p:txBody>
      </p:sp>
    </p:spTree>
    <p:extLst>
      <p:ext uri="{BB962C8B-B14F-4D97-AF65-F5344CB8AC3E}">
        <p14:creationId xmlns:p14="http://schemas.microsoft.com/office/powerpoint/2010/main" val="4219348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3"/>
          <p:cNvSpPr>
            <a:spLocks noGrp="1"/>
          </p:cNvSpPr>
          <p:nvPr>
            <p:ph type="dt" sz="half" idx="10"/>
          </p:nvPr>
        </p:nvSpPr>
        <p:spPr/>
        <p:txBody>
          <a:bodyPr/>
          <a:lstStyle>
            <a:lvl1pPr>
              <a:defRPr/>
            </a:lvl1pPr>
          </a:lstStyle>
          <a:p>
            <a:pPr>
              <a:defRPr/>
            </a:pPr>
            <a:fld id="{C073F6D4-96EB-4E39-9C5F-BC81FA0F421B}" type="datetimeFigureOut">
              <a:rPr lang="en-GB"/>
              <a:pPr>
                <a:defRPr/>
              </a:pPr>
              <a:t>07/08/2025</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fld id="{4185D12D-BFDC-470A-B82D-3829E98D03FF}" type="slidenum">
              <a:rPr lang="en-GB" altLang="el-GR"/>
              <a:pPr/>
              <a:t>‹#›</a:t>
            </a:fld>
            <a:endParaRPr lang="en-GB" altLang="el-GR"/>
          </a:p>
        </p:txBody>
      </p:sp>
    </p:spTree>
    <p:extLst>
      <p:ext uri="{BB962C8B-B14F-4D97-AF65-F5344CB8AC3E}">
        <p14:creationId xmlns:p14="http://schemas.microsoft.com/office/powerpoint/2010/main" val="3486734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6906209-5FD4-4698-AF1F-25E3C7B7266D}" type="datetimeFigureOut">
              <a:rPr lang="en-GB"/>
              <a:pPr>
                <a:defRPr/>
              </a:pPr>
              <a:t>07/08/2025</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fld id="{E7B81148-55E1-4CE2-ADBD-DFD990A0F251}" type="slidenum">
              <a:rPr lang="en-GB" altLang="el-GR"/>
              <a:pPr/>
              <a:t>‹#›</a:t>
            </a:fld>
            <a:endParaRPr lang="en-GB" altLang="el-GR"/>
          </a:p>
        </p:txBody>
      </p:sp>
    </p:spTree>
    <p:extLst>
      <p:ext uri="{BB962C8B-B14F-4D97-AF65-F5344CB8AC3E}">
        <p14:creationId xmlns:p14="http://schemas.microsoft.com/office/powerpoint/2010/main" val="2072717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BDBAEA1D-3411-4816-9C3A-03A64053B83C}" type="datetimeFigureOut">
              <a:rPr lang="en-GB"/>
              <a:pPr>
                <a:defRPr/>
              </a:pPr>
              <a:t>07/08/2025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E762FC41-6402-48CF-9CE5-373EF3C7701F}" type="slidenum">
              <a:rPr lang="en-GB" altLang="el-GR"/>
              <a:pPr/>
              <a:t>‹#›</a:t>
            </a:fld>
            <a:endParaRPr lang="en-GB" altLang="el-GR"/>
          </a:p>
        </p:txBody>
      </p:sp>
    </p:spTree>
    <p:extLst>
      <p:ext uri="{BB962C8B-B14F-4D97-AF65-F5344CB8AC3E}">
        <p14:creationId xmlns:p14="http://schemas.microsoft.com/office/powerpoint/2010/main" val="627170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A66185A8-6016-42AA-8282-39666A6E55DE}" type="datetimeFigureOut">
              <a:rPr lang="en-GB"/>
              <a:pPr>
                <a:defRPr/>
              </a:pPr>
              <a:t>07/08/2025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049EA13C-EBD4-4465-81F2-B23E4E0EF79E}" type="slidenum">
              <a:rPr lang="en-GB" altLang="el-GR"/>
              <a:pPr/>
              <a:t>‹#›</a:t>
            </a:fld>
            <a:endParaRPr lang="en-GB" altLang="el-GR"/>
          </a:p>
        </p:txBody>
      </p:sp>
    </p:spTree>
    <p:extLst>
      <p:ext uri="{BB962C8B-B14F-4D97-AF65-F5344CB8AC3E}">
        <p14:creationId xmlns:p14="http://schemas.microsoft.com/office/powerpoint/2010/main" val="2265961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27" name="Text Placeholder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82000"/>
                  </a:schemeClr>
                </a:solidFill>
                <a:latin typeface="+mn-lt"/>
              </a:defRPr>
            </a:lvl1pPr>
          </a:lstStyle>
          <a:p>
            <a:pPr>
              <a:defRPr/>
            </a:pPr>
            <a:fld id="{FF65CC69-8354-4B76-BB09-5829BCA8A0D8}" type="datetimeFigureOut">
              <a:rPr lang="en-GB"/>
              <a:pPr>
                <a:defRPr/>
              </a:pPr>
              <a:t>07/08/2025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82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767676"/>
                </a:solidFill>
              </a:defRPr>
            </a:lvl1pPr>
          </a:lstStyle>
          <a:p>
            <a:fld id="{61E5120F-5D73-443F-ACBA-D5D93A567F1C}" type="slidenum">
              <a:rPr lang="en-GB" altLang="el-GR"/>
              <a:pPr/>
              <a:t>‹#›</a:t>
            </a:fld>
            <a:endParaRPr lang="en-GB" alt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ptos Display" panose="020B0004020202020204" pitchFamily="34" charset="0"/>
        </a:defRPr>
      </a:lvl2pPr>
      <a:lvl3pPr algn="l" rtl="0" eaLnBrk="0" fontAlgn="base" hangingPunct="0">
        <a:lnSpc>
          <a:spcPct val="90000"/>
        </a:lnSpc>
        <a:spcBef>
          <a:spcPct val="0"/>
        </a:spcBef>
        <a:spcAft>
          <a:spcPct val="0"/>
        </a:spcAft>
        <a:defRPr sz="4400">
          <a:solidFill>
            <a:schemeClr val="tx1"/>
          </a:solidFill>
          <a:latin typeface="Aptos Display" panose="020B0004020202020204" pitchFamily="34" charset="0"/>
        </a:defRPr>
      </a:lvl3pPr>
      <a:lvl4pPr algn="l" rtl="0" eaLnBrk="0" fontAlgn="base" hangingPunct="0">
        <a:lnSpc>
          <a:spcPct val="90000"/>
        </a:lnSpc>
        <a:spcBef>
          <a:spcPct val="0"/>
        </a:spcBef>
        <a:spcAft>
          <a:spcPct val="0"/>
        </a:spcAft>
        <a:defRPr sz="4400">
          <a:solidFill>
            <a:schemeClr val="tx1"/>
          </a:solidFill>
          <a:latin typeface="Aptos Display" panose="020B0004020202020204" pitchFamily="34" charset="0"/>
        </a:defRPr>
      </a:lvl4pPr>
      <a:lvl5pPr algn="l" rtl="0" eaLnBrk="0" fontAlgn="base" hangingPunct="0">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jpeg"/></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3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7.xml"/><Relationship Id="rId5" Type="http://schemas.openxmlformats.org/officeDocument/2006/relationships/image" Target="../media/image76.jpeg"/><Relationship Id="rId4" Type="http://schemas.openxmlformats.org/officeDocument/2006/relationships/image" Target="../media/image7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6.xml"/><Relationship Id="rId4" Type="http://schemas.openxmlformats.org/officeDocument/2006/relationships/image" Target="../media/image84.jpeg"/></Relationships>
</file>

<file path=ppt/slides/_rels/slide4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3175" y="2765425"/>
            <a:ext cx="9144000" cy="2387600"/>
          </a:xfrm>
        </p:spPr>
        <p:txBody>
          <a:bodyPr rtlCol="0">
            <a:normAutofit fontScale="90000"/>
          </a:bodyPr>
          <a:lstStyle/>
          <a:p>
            <a:pPr eaLnBrk="1" fontAlgn="auto" hangingPunct="1">
              <a:spcAft>
                <a:spcPts val="0"/>
              </a:spcAft>
              <a:defRPr/>
            </a:pPr>
            <a:r>
              <a:rPr lang="en-GB" b="1" dirty="0">
                <a:solidFill>
                  <a:schemeClr val="accent2">
                    <a:lumMod val="75000"/>
                  </a:schemeClr>
                </a:solidFill>
              </a:rPr>
              <a:t>Managing a Diverse Classroom: Facing Upcoming Challenges</a:t>
            </a:r>
            <a:r>
              <a:rPr lang="el-GR" b="1" dirty="0">
                <a:solidFill>
                  <a:schemeClr val="accent2">
                    <a:lumMod val="75000"/>
                  </a:schemeClr>
                </a:solidFill>
              </a:rPr>
              <a:t/>
            </a:r>
            <a:br>
              <a:rPr lang="el-GR" b="1" dirty="0">
                <a:solidFill>
                  <a:schemeClr val="accent2">
                    <a:lumMod val="75000"/>
                  </a:schemeClr>
                </a:solidFill>
              </a:rPr>
            </a:br>
            <a:r>
              <a:rPr lang="el-GR" sz="5300" b="1" dirty="0">
                <a:solidFill>
                  <a:schemeClr val="accent2">
                    <a:lumMod val="75000"/>
                  </a:schemeClr>
                </a:solidFill>
              </a:rPr>
              <a:t>Διαχείριση μιας Διαφορετικής Τάξης: Αντιμετώπιση των Επερχόμενων Προκλήσεων</a:t>
            </a:r>
            <a:r>
              <a:rPr lang="en-GB" b="1" dirty="0"/>
              <a:t/>
            </a:r>
            <a:br>
              <a:rPr lang="en-GB" b="1" dirty="0"/>
            </a:br>
            <a:endParaRPr lang="en-GB" dirty="0"/>
          </a:p>
        </p:txBody>
      </p:sp>
      <p:pic>
        <p:nvPicPr>
          <p:cNvPr id="205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8375" y="4779963"/>
            <a:ext cx="276542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25413" y="5329238"/>
            <a:ext cx="4768851" cy="954087"/>
          </a:xfrm>
          <a:prstGeom prst="rect">
            <a:avLst/>
          </a:prstGeom>
          <a:noFill/>
        </p:spPr>
        <p:txBody>
          <a:bodyPr>
            <a:spAutoFit/>
          </a:bodyPr>
          <a:lstStyle/>
          <a:p>
            <a:pPr algn="ctr" eaLnBrk="1" fontAlgn="auto" hangingPunct="1">
              <a:spcBef>
                <a:spcPts val="0"/>
              </a:spcBef>
              <a:spcAft>
                <a:spcPts val="0"/>
              </a:spcAft>
              <a:defRPr/>
            </a:pPr>
            <a:r>
              <a:rPr lang="en-GB" sz="2800" b="1" dirty="0">
                <a:solidFill>
                  <a:schemeClr val="tx2">
                    <a:lumMod val="90000"/>
                    <a:lumOff val="10000"/>
                  </a:schemeClr>
                </a:solidFill>
                <a:latin typeface="+mn-lt"/>
              </a:rPr>
              <a:t>Firenze  </a:t>
            </a:r>
          </a:p>
          <a:p>
            <a:pPr algn="ctr" eaLnBrk="1" fontAlgn="auto" hangingPunct="1">
              <a:spcBef>
                <a:spcPts val="0"/>
              </a:spcBef>
              <a:spcAft>
                <a:spcPts val="0"/>
              </a:spcAft>
              <a:defRPr/>
            </a:pPr>
            <a:r>
              <a:rPr lang="en-GB" sz="2800" b="1" dirty="0">
                <a:solidFill>
                  <a:schemeClr val="tx2">
                    <a:lumMod val="90000"/>
                    <a:lumOff val="10000"/>
                  </a:schemeClr>
                </a:solidFill>
                <a:latin typeface="+mn-lt"/>
              </a:rPr>
              <a:t>June16</a:t>
            </a:r>
            <a:r>
              <a:rPr lang="en-GB" sz="2800" b="1" baseline="30000" dirty="0">
                <a:solidFill>
                  <a:schemeClr val="tx2">
                    <a:lumMod val="90000"/>
                    <a:lumOff val="10000"/>
                  </a:schemeClr>
                </a:solidFill>
                <a:latin typeface="+mn-lt"/>
              </a:rPr>
              <a:t>th</a:t>
            </a:r>
            <a:r>
              <a:rPr lang="en-GB" sz="2800" b="1" dirty="0">
                <a:solidFill>
                  <a:schemeClr val="tx2">
                    <a:lumMod val="90000"/>
                    <a:lumOff val="10000"/>
                  </a:schemeClr>
                </a:solidFill>
                <a:latin typeface="+mn-lt"/>
              </a:rPr>
              <a:t> </a:t>
            </a:r>
            <a:r>
              <a:rPr lang="el-GR" sz="2800" b="1" dirty="0">
                <a:solidFill>
                  <a:schemeClr val="tx2">
                    <a:lumMod val="90000"/>
                    <a:lumOff val="10000"/>
                  </a:schemeClr>
                </a:solidFill>
                <a:latin typeface="+mn-lt"/>
              </a:rPr>
              <a:t>- </a:t>
            </a:r>
            <a:r>
              <a:rPr lang="en-GB" sz="2800" b="1" dirty="0">
                <a:solidFill>
                  <a:schemeClr val="tx2">
                    <a:lumMod val="90000"/>
                    <a:lumOff val="10000"/>
                  </a:schemeClr>
                </a:solidFill>
                <a:latin typeface="+mn-lt"/>
              </a:rPr>
              <a:t>June 20</a:t>
            </a:r>
            <a:r>
              <a:rPr lang="en-GB" sz="2800" b="1" baseline="30000" dirty="0">
                <a:solidFill>
                  <a:schemeClr val="tx2">
                    <a:lumMod val="90000"/>
                    <a:lumOff val="10000"/>
                  </a:schemeClr>
                </a:solidFill>
                <a:latin typeface="+mn-lt"/>
              </a:rPr>
              <a:t>th</a:t>
            </a:r>
            <a:r>
              <a:rPr lang="en-GB" sz="2800" b="1" dirty="0">
                <a:solidFill>
                  <a:schemeClr val="tx2">
                    <a:lumMod val="90000"/>
                    <a:lumOff val="10000"/>
                  </a:schemeClr>
                </a:solidFill>
                <a:latin typeface="+mn-lt"/>
              </a:rPr>
              <a:t> 2025</a:t>
            </a:r>
          </a:p>
        </p:txBody>
      </p:sp>
      <p:sp>
        <p:nvSpPr>
          <p:cNvPr id="12" name="TextBox 11"/>
          <p:cNvSpPr txBox="1"/>
          <p:nvPr/>
        </p:nvSpPr>
        <p:spPr>
          <a:xfrm>
            <a:off x="5845175" y="4799013"/>
            <a:ext cx="5813425" cy="1662112"/>
          </a:xfrm>
          <a:prstGeom prst="rect">
            <a:avLst/>
          </a:prstGeom>
          <a:noFill/>
          <a:ln>
            <a:solidFill>
              <a:srgbClr val="002060"/>
            </a:solidFill>
          </a:ln>
        </p:spPr>
        <p:txBody>
          <a:bodyPr>
            <a:spAutoFit/>
          </a:bodyPr>
          <a:lstStyle/>
          <a:p>
            <a:pPr algn="ctr" eaLnBrk="1" fontAlgn="auto" hangingPunct="1">
              <a:spcBef>
                <a:spcPts val="0"/>
              </a:spcBef>
              <a:spcAft>
                <a:spcPts val="0"/>
              </a:spcAft>
              <a:defRPr/>
            </a:pPr>
            <a:r>
              <a:rPr lang="el-GR" sz="2800" b="1" dirty="0">
                <a:solidFill>
                  <a:schemeClr val="tx2">
                    <a:lumMod val="90000"/>
                    <a:lumOff val="10000"/>
                  </a:schemeClr>
                </a:solidFill>
                <a:latin typeface="+mn-lt"/>
              </a:rPr>
              <a:t>Συμμετέχοντες</a:t>
            </a:r>
          </a:p>
          <a:p>
            <a:pPr algn="ctr" eaLnBrk="1" fontAlgn="auto" hangingPunct="1">
              <a:spcBef>
                <a:spcPts val="0"/>
              </a:spcBef>
              <a:spcAft>
                <a:spcPts val="0"/>
              </a:spcAft>
              <a:defRPr/>
            </a:pPr>
            <a:r>
              <a:rPr lang="el-GR" sz="2800" b="1" dirty="0">
                <a:solidFill>
                  <a:schemeClr val="tx2">
                    <a:lumMod val="90000"/>
                    <a:lumOff val="10000"/>
                  </a:schemeClr>
                </a:solidFill>
                <a:latin typeface="+mn-lt"/>
              </a:rPr>
              <a:t>Βλαχοπούλου Αλεξάνδρα ΠΕ02</a:t>
            </a:r>
          </a:p>
          <a:p>
            <a:pPr algn="ctr" eaLnBrk="1" fontAlgn="auto" hangingPunct="1">
              <a:spcBef>
                <a:spcPts val="0"/>
              </a:spcBef>
              <a:spcAft>
                <a:spcPts val="0"/>
              </a:spcAft>
              <a:defRPr/>
            </a:pPr>
            <a:r>
              <a:rPr lang="el-GR" sz="2800" b="1" dirty="0">
                <a:solidFill>
                  <a:schemeClr val="tx2">
                    <a:lumMod val="90000"/>
                    <a:lumOff val="10000"/>
                  </a:schemeClr>
                </a:solidFill>
                <a:latin typeface="+mn-lt"/>
              </a:rPr>
              <a:t>Βούλγαρη Πηνελόπη ΠΕ04.02 </a:t>
            </a:r>
          </a:p>
          <a:p>
            <a:pPr eaLnBrk="1" fontAlgn="auto" hangingPunct="1">
              <a:spcBef>
                <a:spcPts val="0"/>
              </a:spcBef>
              <a:spcAft>
                <a:spcPts val="0"/>
              </a:spcAft>
              <a:defRPr/>
            </a:pPr>
            <a:endParaRPr lang="en-GB" dirty="0">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2</a:t>
            </a:r>
            <a:r>
              <a:rPr lang="el-GR" b="1" baseline="30000" dirty="0">
                <a:solidFill>
                  <a:schemeClr val="accent2">
                    <a:lumMod val="75000"/>
                  </a:schemeClr>
                </a:solidFill>
              </a:rPr>
              <a:t>η</a:t>
            </a:r>
            <a:r>
              <a:rPr lang="el-GR" b="1" dirty="0">
                <a:solidFill>
                  <a:schemeClr val="accent2">
                    <a:lumMod val="75000"/>
                  </a:schemeClr>
                </a:solidFill>
              </a:rPr>
              <a:t> ημέρα – </a:t>
            </a:r>
            <a:r>
              <a:rPr lang="en-GB" b="1" dirty="0">
                <a:solidFill>
                  <a:schemeClr val="accent2">
                    <a:lumMod val="75000"/>
                  </a:schemeClr>
                </a:solidFill>
              </a:rPr>
              <a:t>H</a:t>
            </a:r>
            <a:r>
              <a:rPr lang="el-GR" b="1" dirty="0">
                <a:solidFill>
                  <a:schemeClr val="accent2">
                    <a:lumMod val="75000"/>
                  </a:schemeClr>
                </a:solidFill>
              </a:rPr>
              <a:t> συμπεριληπτική τάξη</a:t>
            </a:r>
            <a:r>
              <a:rPr lang="en-GB" b="1" dirty="0">
                <a:solidFill>
                  <a:schemeClr val="accent2">
                    <a:lumMod val="75000"/>
                  </a:schemeClr>
                </a:solidFill>
              </a:rPr>
              <a:t> </a:t>
            </a:r>
          </a:p>
        </p:txBody>
      </p:sp>
      <p:pic>
        <p:nvPicPr>
          <p:cNvPr id="11267" name="Picture 3" descr="A blackboard and a black board with a screen on it&#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l="45119" t="43492" r="6429" b="21111"/>
          <a:stretch>
            <a:fillRect/>
          </a:stretch>
        </p:blipFill>
        <p:spPr bwMode="auto">
          <a:xfrm>
            <a:off x="114300" y="919163"/>
            <a:ext cx="59817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5" descr="A screen on the wall&#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l="2328" t="30241" r="30370" b="42212"/>
          <a:stretch>
            <a:fillRect/>
          </a:stretch>
        </p:blipFill>
        <p:spPr bwMode="auto">
          <a:xfrm>
            <a:off x="6194425" y="3390900"/>
            <a:ext cx="5883275" cy="321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10471150" y="5105400"/>
            <a:ext cx="1055688" cy="109855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2</a:t>
            </a:r>
            <a:r>
              <a:rPr lang="el-GR" b="1" baseline="30000" dirty="0">
                <a:solidFill>
                  <a:schemeClr val="accent2">
                    <a:lumMod val="75000"/>
                  </a:schemeClr>
                </a:solidFill>
              </a:rPr>
              <a:t>η</a:t>
            </a:r>
            <a:r>
              <a:rPr lang="el-GR" b="1" dirty="0">
                <a:solidFill>
                  <a:schemeClr val="accent2">
                    <a:lumMod val="75000"/>
                  </a:schemeClr>
                </a:solidFill>
              </a:rPr>
              <a:t> ημέρα – </a:t>
            </a:r>
            <a:r>
              <a:rPr lang="en-GB" b="1" dirty="0">
                <a:solidFill>
                  <a:schemeClr val="accent2">
                    <a:lumMod val="75000"/>
                  </a:schemeClr>
                </a:solidFill>
              </a:rPr>
              <a:t>H</a:t>
            </a:r>
            <a:r>
              <a:rPr lang="el-GR" b="1" dirty="0">
                <a:solidFill>
                  <a:schemeClr val="accent2">
                    <a:lumMod val="75000"/>
                  </a:schemeClr>
                </a:solidFill>
              </a:rPr>
              <a:t> συμπεριληπτική τάξη</a:t>
            </a:r>
            <a:r>
              <a:rPr lang="en-GB" b="1" dirty="0">
                <a:solidFill>
                  <a:schemeClr val="accent2">
                    <a:lumMod val="75000"/>
                  </a:schemeClr>
                </a:solidFill>
              </a:rPr>
              <a:t> </a:t>
            </a:r>
          </a:p>
        </p:txBody>
      </p:sp>
      <p:pic>
        <p:nvPicPr>
          <p:cNvPr id="12291" name="Picture 3" descr="A paper with writing on it&#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l="6825" t="8095" r="4709" b="5396"/>
          <a:stretch>
            <a:fillRect/>
          </a:stretch>
        </p:blipFill>
        <p:spPr bwMode="auto">
          <a:xfrm>
            <a:off x="114300" y="919163"/>
            <a:ext cx="4549775" cy="593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rrow: Right 4"/>
          <p:cNvSpPr/>
          <p:nvPr/>
        </p:nvSpPr>
        <p:spPr>
          <a:xfrm>
            <a:off x="4800600" y="1774825"/>
            <a:ext cx="827088" cy="2825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293" name="TextBox 5"/>
          <p:cNvSpPr txBox="1">
            <a:spLocks noChangeArrowheads="1"/>
          </p:cNvSpPr>
          <p:nvPr/>
        </p:nvSpPr>
        <p:spPr bwMode="auto">
          <a:xfrm>
            <a:off x="5764213" y="1227138"/>
            <a:ext cx="3657600" cy="14779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gn="ctr">
              <a:lnSpc>
                <a:spcPct val="100000"/>
              </a:lnSpc>
              <a:spcBef>
                <a:spcPct val="0"/>
              </a:spcBef>
              <a:buFontTx/>
              <a:buNone/>
            </a:pPr>
            <a:r>
              <a:rPr lang="el-GR" altLang="en-US" sz="1800" b="1">
                <a:solidFill>
                  <a:schemeClr val="accent2"/>
                </a:solidFill>
              </a:rPr>
              <a:t>Για κατανόηση των ενδιαφερόντων των μαθητών και τον τρόπο που προτιμούν να συνεργάζονται/παρακολουθούν στην τάξη</a:t>
            </a:r>
            <a:endParaRPr lang="en-GB" altLang="en-US" sz="1800" b="1">
              <a:solidFill>
                <a:schemeClr val="accent2"/>
              </a:solidFill>
            </a:endParaRPr>
          </a:p>
        </p:txBody>
      </p:sp>
      <p:pic>
        <p:nvPicPr>
          <p:cNvPr id="8" name="Picture 7" descr="A screen on the wall&#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l="5768" t="35396" r="28201" b="37143"/>
          <a:stretch>
            <a:fillRect/>
          </a:stretch>
        </p:blipFill>
        <p:spPr bwMode="auto">
          <a:xfrm>
            <a:off x="4975225" y="3154363"/>
            <a:ext cx="6584950" cy="365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4" name="Picture 2" descr="cute students in class at school 16387237 Vector Art at Vecteez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33038" y="2057400"/>
            <a:ext cx="1227137"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3794"/>
                                        </p:tgtEl>
                                        <p:attrNameLst>
                                          <p:attrName>style.visibility</p:attrName>
                                        </p:attrNameLst>
                                      </p:cBhvr>
                                      <p:to>
                                        <p:strVal val="visible"/>
                                      </p:to>
                                    </p:set>
                                    <p:anim calcmode="lin" valueType="num">
                                      <p:cBhvr additive="base">
                                        <p:cTn id="7" dur="500" fill="hold"/>
                                        <p:tgtEl>
                                          <p:spTgt spid="33794"/>
                                        </p:tgtEl>
                                        <p:attrNameLst>
                                          <p:attrName>ppt_x</p:attrName>
                                        </p:attrNameLst>
                                      </p:cBhvr>
                                      <p:tavLst>
                                        <p:tav tm="0">
                                          <p:val>
                                            <p:strVal val="#ppt_x"/>
                                          </p:val>
                                        </p:tav>
                                        <p:tav tm="100000">
                                          <p:val>
                                            <p:strVal val="#ppt_x"/>
                                          </p:val>
                                        </p:tav>
                                      </p:tavLst>
                                    </p:anim>
                                    <p:anim calcmode="lin" valueType="num">
                                      <p:cBhvr additive="base">
                                        <p:cTn id="8" dur="500" fill="hold"/>
                                        <p:tgtEl>
                                          <p:spTgt spid="3379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2</a:t>
            </a:r>
            <a:r>
              <a:rPr lang="el-GR" b="1" baseline="30000" dirty="0">
                <a:solidFill>
                  <a:schemeClr val="accent2">
                    <a:lumMod val="75000"/>
                  </a:schemeClr>
                </a:solidFill>
              </a:rPr>
              <a:t>η</a:t>
            </a:r>
            <a:r>
              <a:rPr lang="el-GR" b="1" dirty="0">
                <a:solidFill>
                  <a:schemeClr val="accent2">
                    <a:lumMod val="75000"/>
                  </a:schemeClr>
                </a:solidFill>
              </a:rPr>
              <a:t> ημέρα – </a:t>
            </a:r>
            <a:r>
              <a:rPr lang="en-GB" b="1" dirty="0">
                <a:solidFill>
                  <a:schemeClr val="accent2">
                    <a:lumMod val="75000"/>
                  </a:schemeClr>
                </a:solidFill>
              </a:rPr>
              <a:t>H</a:t>
            </a:r>
            <a:r>
              <a:rPr lang="el-GR" b="1" dirty="0">
                <a:solidFill>
                  <a:schemeClr val="accent2">
                    <a:lumMod val="75000"/>
                  </a:schemeClr>
                </a:solidFill>
              </a:rPr>
              <a:t> συμπεριληπτική τάξη</a:t>
            </a:r>
            <a:r>
              <a:rPr lang="en-GB" b="1" dirty="0">
                <a:solidFill>
                  <a:schemeClr val="accent2">
                    <a:lumMod val="75000"/>
                  </a:schemeClr>
                </a:solidFill>
              </a:rPr>
              <a:t> </a:t>
            </a:r>
          </a:p>
        </p:txBody>
      </p:sp>
      <p:pic>
        <p:nvPicPr>
          <p:cNvPr id="13315" name="Picture 3" descr="A screen mounted on a wall&#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l="9154" t="23056" r="21005" b="48254"/>
          <a:stretch>
            <a:fillRect/>
          </a:stretch>
        </p:blipFill>
        <p:spPr bwMode="auto">
          <a:xfrm>
            <a:off x="144463" y="1066800"/>
            <a:ext cx="5902325" cy="32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27025" y="1387475"/>
            <a:ext cx="1925638" cy="2544763"/>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7" name="Picture 6" descr="A screen on the wall&#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l="7037" t="36665" r="29643" b="37302"/>
          <a:stretch>
            <a:fillRect/>
          </a:stretch>
        </p:blipFill>
        <p:spPr bwMode="auto">
          <a:xfrm>
            <a:off x="6169025" y="1133475"/>
            <a:ext cx="5908675" cy="316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2820988" y="4451350"/>
            <a:ext cx="6550025" cy="2308225"/>
          </a:xfrm>
          <a:prstGeom prst="rect">
            <a:avLst/>
          </a:prstGeom>
          <a:noFill/>
          <a:ln>
            <a:solidFill>
              <a:schemeClr val="tx2"/>
            </a:solidFill>
          </a:ln>
        </p:spPr>
        <p:txBody>
          <a:bodyPr>
            <a:spAutoFit/>
          </a:bodyPr>
          <a:lstStyle/>
          <a:p>
            <a:pPr algn="ctr">
              <a:defRPr/>
            </a:pPr>
            <a:r>
              <a:rPr lang="el-GR" b="1" dirty="0">
                <a:solidFill>
                  <a:schemeClr val="accent2"/>
                </a:solidFill>
              </a:rPr>
              <a:t>Ενίσχυση πολυπολιτισμικού πνεύματος: Οργάνωση εκδηλώσεων</a:t>
            </a:r>
          </a:p>
          <a:p>
            <a:pPr marL="285750" indent="-285750" algn="ctr">
              <a:buFont typeface="Wingdings" panose="05000000000000000000" pitchFamily="2" charset="2"/>
              <a:buChar char="ü"/>
              <a:defRPr/>
            </a:pPr>
            <a:r>
              <a:rPr lang="el-GR" b="1" dirty="0">
                <a:solidFill>
                  <a:schemeClr val="accent2"/>
                </a:solidFill>
              </a:rPr>
              <a:t>Τοπικό φαγητό</a:t>
            </a:r>
          </a:p>
          <a:p>
            <a:pPr marL="285750" indent="-285750" algn="ctr">
              <a:buFont typeface="Wingdings" panose="05000000000000000000" pitchFamily="2" charset="2"/>
              <a:buChar char="ü"/>
              <a:defRPr/>
            </a:pPr>
            <a:r>
              <a:rPr lang="el-GR" b="1" dirty="0">
                <a:solidFill>
                  <a:schemeClr val="accent2"/>
                </a:solidFill>
              </a:rPr>
              <a:t>Παραδοσιακή ενδυμασία</a:t>
            </a:r>
          </a:p>
          <a:p>
            <a:pPr marL="285750" indent="-285750" algn="ctr">
              <a:buFont typeface="Wingdings" panose="05000000000000000000" pitchFamily="2" charset="2"/>
              <a:buChar char="ü"/>
              <a:defRPr/>
            </a:pPr>
            <a:r>
              <a:rPr lang="el-GR" b="1" dirty="0">
                <a:solidFill>
                  <a:schemeClr val="accent2"/>
                </a:solidFill>
              </a:rPr>
              <a:t>Παραδοσιακή μουσική </a:t>
            </a:r>
          </a:p>
          <a:p>
            <a:pPr marL="285750" indent="-285750" algn="ctr">
              <a:buFont typeface="Wingdings" panose="05000000000000000000" pitchFamily="2" charset="2"/>
              <a:buChar char="ü"/>
              <a:defRPr/>
            </a:pPr>
            <a:r>
              <a:rPr lang="el-GR" b="1" dirty="0">
                <a:solidFill>
                  <a:schemeClr val="accent2"/>
                </a:solidFill>
              </a:rPr>
              <a:t>Ήθη και έθιμα τόπου</a:t>
            </a:r>
          </a:p>
          <a:p>
            <a:pPr marL="285750" indent="-285750" algn="ctr">
              <a:buFont typeface="Wingdings" panose="05000000000000000000" pitchFamily="2" charset="2"/>
              <a:buChar char="ü"/>
              <a:defRPr/>
            </a:pPr>
            <a:r>
              <a:rPr lang="el-GR" b="1" dirty="0">
                <a:solidFill>
                  <a:schemeClr val="accent2"/>
                </a:solidFill>
              </a:rPr>
              <a:t>Ταινίες</a:t>
            </a:r>
          </a:p>
          <a:p>
            <a:pPr marL="285750" indent="-285750" algn="ctr">
              <a:buFont typeface="Wingdings" panose="05000000000000000000" pitchFamily="2" charset="2"/>
              <a:buChar char="ü"/>
              <a:defRPr/>
            </a:pPr>
            <a:r>
              <a:rPr lang="el-GR" b="1" dirty="0">
                <a:solidFill>
                  <a:schemeClr val="accent2"/>
                </a:solidFill>
              </a:rPr>
              <a:t>Συνταγές</a:t>
            </a:r>
            <a:endParaRPr lang="en-GB" b="1"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2</a:t>
            </a:r>
            <a:r>
              <a:rPr lang="el-GR" b="1" baseline="30000" dirty="0">
                <a:solidFill>
                  <a:schemeClr val="accent2">
                    <a:lumMod val="75000"/>
                  </a:schemeClr>
                </a:solidFill>
              </a:rPr>
              <a:t>η</a:t>
            </a:r>
            <a:r>
              <a:rPr lang="el-GR" b="1" dirty="0">
                <a:solidFill>
                  <a:schemeClr val="accent2">
                    <a:lumMod val="75000"/>
                  </a:schemeClr>
                </a:solidFill>
              </a:rPr>
              <a:t> ημέρα – </a:t>
            </a:r>
            <a:r>
              <a:rPr lang="en-GB" b="1" dirty="0">
                <a:solidFill>
                  <a:schemeClr val="accent2">
                    <a:lumMod val="75000"/>
                  </a:schemeClr>
                </a:solidFill>
              </a:rPr>
              <a:t>H</a:t>
            </a:r>
            <a:r>
              <a:rPr lang="el-GR" b="1" dirty="0">
                <a:solidFill>
                  <a:schemeClr val="accent2">
                    <a:lumMod val="75000"/>
                  </a:schemeClr>
                </a:solidFill>
              </a:rPr>
              <a:t> συμπεριληπτική τάξη</a:t>
            </a:r>
            <a:r>
              <a:rPr lang="en-GB" b="1" dirty="0">
                <a:solidFill>
                  <a:schemeClr val="accent2">
                    <a:lumMod val="75000"/>
                  </a:schemeClr>
                </a:solidFill>
              </a:rPr>
              <a:t> </a:t>
            </a:r>
          </a:p>
        </p:txBody>
      </p:sp>
      <p:pic>
        <p:nvPicPr>
          <p:cNvPr id="14339" name="Picture 2" descr="Flipped Classroom – UCSF Library Help Cen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916113"/>
            <a:ext cx="8882063" cy="444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xtBox 2"/>
          <p:cNvSpPr txBox="1">
            <a:spLocks noChangeArrowheads="1"/>
          </p:cNvSpPr>
          <p:nvPr/>
        </p:nvSpPr>
        <p:spPr bwMode="auto">
          <a:xfrm>
            <a:off x="2873375" y="1454150"/>
            <a:ext cx="2784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nSpc>
                <a:spcPct val="100000"/>
              </a:lnSpc>
              <a:spcBef>
                <a:spcPct val="0"/>
              </a:spcBef>
              <a:buFontTx/>
              <a:buNone/>
            </a:pPr>
            <a:r>
              <a:rPr lang="en-GB" altLang="en-US" sz="2400" b="1">
                <a:solidFill>
                  <a:schemeClr val="accent2"/>
                </a:solidFill>
              </a:rPr>
              <a:t>Flipped classroom</a:t>
            </a:r>
          </a:p>
        </p:txBody>
      </p:sp>
      <p:pic>
        <p:nvPicPr>
          <p:cNvPr id="14341" name="Picture 4" descr="Kid Student Images - Free Download on Freepi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8463" y="1025525"/>
            <a:ext cx="2674937"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6" descr="Little Student Images – Browse 739,821 Stock Photos, Vectors, and Video |  Adobe 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88475" y="4497388"/>
            <a:ext cx="2574925"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rrow: Up-Down 3"/>
          <p:cNvSpPr/>
          <p:nvPr/>
        </p:nvSpPr>
        <p:spPr>
          <a:xfrm>
            <a:off x="10433050" y="3108325"/>
            <a:ext cx="484188" cy="1217613"/>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2</a:t>
            </a:r>
            <a:r>
              <a:rPr lang="el-GR" b="1" baseline="30000" dirty="0">
                <a:solidFill>
                  <a:schemeClr val="accent2">
                    <a:lumMod val="75000"/>
                  </a:schemeClr>
                </a:solidFill>
              </a:rPr>
              <a:t>η</a:t>
            </a:r>
            <a:r>
              <a:rPr lang="el-GR" b="1" dirty="0">
                <a:solidFill>
                  <a:schemeClr val="accent2">
                    <a:lumMod val="75000"/>
                  </a:schemeClr>
                </a:solidFill>
              </a:rPr>
              <a:t> ημέρα – </a:t>
            </a:r>
            <a:r>
              <a:rPr lang="en-GB" b="1" dirty="0">
                <a:solidFill>
                  <a:schemeClr val="accent2">
                    <a:lumMod val="75000"/>
                  </a:schemeClr>
                </a:solidFill>
              </a:rPr>
              <a:t>H</a:t>
            </a:r>
            <a:r>
              <a:rPr lang="el-GR" b="1" dirty="0">
                <a:solidFill>
                  <a:schemeClr val="accent2">
                    <a:lumMod val="75000"/>
                  </a:schemeClr>
                </a:solidFill>
              </a:rPr>
              <a:t> συμπεριληπτική τάξη</a:t>
            </a:r>
            <a:r>
              <a:rPr lang="en-GB" b="1" dirty="0">
                <a:solidFill>
                  <a:schemeClr val="accent2">
                    <a:lumMod val="75000"/>
                  </a:schemeClr>
                </a:solidFill>
              </a:rPr>
              <a:t> </a:t>
            </a:r>
          </a:p>
        </p:txBody>
      </p:sp>
      <p:sp>
        <p:nvSpPr>
          <p:cNvPr id="15363" name="TextBox 2"/>
          <p:cNvSpPr txBox="1">
            <a:spLocks noChangeArrowheads="1"/>
          </p:cNvSpPr>
          <p:nvPr/>
        </p:nvSpPr>
        <p:spPr bwMode="auto">
          <a:xfrm>
            <a:off x="114300" y="1230313"/>
            <a:ext cx="33956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nSpc>
                <a:spcPct val="100000"/>
              </a:lnSpc>
              <a:spcBef>
                <a:spcPct val="0"/>
              </a:spcBef>
              <a:buFontTx/>
              <a:buNone/>
            </a:pPr>
            <a:r>
              <a:rPr lang="el-GR" altLang="en-US" sz="2400" b="1">
                <a:solidFill>
                  <a:schemeClr val="accent2"/>
                </a:solidFill>
              </a:rPr>
              <a:t>Ενθάρρυνση Μαθητών</a:t>
            </a:r>
            <a:endParaRPr lang="en-GB" altLang="en-US" sz="2400" b="1">
              <a:solidFill>
                <a:schemeClr val="accent2"/>
              </a:solidFill>
            </a:endParaRPr>
          </a:p>
        </p:txBody>
      </p:sp>
      <p:sp>
        <p:nvSpPr>
          <p:cNvPr id="4" name="Arrow: Up-Down 3"/>
          <p:cNvSpPr/>
          <p:nvPr/>
        </p:nvSpPr>
        <p:spPr>
          <a:xfrm>
            <a:off x="1570038" y="1806575"/>
            <a:ext cx="484187" cy="1216025"/>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365" name="TextBox 4"/>
          <p:cNvSpPr txBox="1">
            <a:spLocks noChangeArrowheads="1"/>
          </p:cNvSpPr>
          <p:nvPr/>
        </p:nvSpPr>
        <p:spPr bwMode="auto">
          <a:xfrm>
            <a:off x="1031875" y="3373438"/>
            <a:ext cx="1562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nSpc>
                <a:spcPct val="100000"/>
              </a:lnSpc>
              <a:spcBef>
                <a:spcPct val="0"/>
              </a:spcBef>
              <a:buFontTx/>
              <a:buNone/>
            </a:pPr>
            <a:r>
              <a:rPr lang="en-GB" altLang="en-US" sz="2400" b="1">
                <a:solidFill>
                  <a:schemeClr val="accent2"/>
                </a:solidFill>
              </a:rPr>
              <a:t>Wingman</a:t>
            </a:r>
          </a:p>
        </p:txBody>
      </p:sp>
      <p:sp>
        <p:nvSpPr>
          <p:cNvPr id="6" name="TextBox 5"/>
          <p:cNvSpPr txBox="1">
            <a:spLocks noChangeArrowheads="1"/>
          </p:cNvSpPr>
          <p:nvPr/>
        </p:nvSpPr>
        <p:spPr bwMode="auto">
          <a:xfrm>
            <a:off x="277813" y="4705350"/>
            <a:ext cx="3395662" cy="1200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gn="ctr">
              <a:lnSpc>
                <a:spcPct val="100000"/>
              </a:lnSpc>
              <a:spcBef>
                <a:spcPct val="0"/>
              </a:spcBef>
              <a:buFontTx/>
              <a:buNone/>
            </a:pPr>
            <a:r>
              <a:rPr lang="en-GB" altLang="en-US" sz="1800" b="1">
                <a:solidFill>
                  <a:schemeClr val="accent2"/>
                </a:solidFill>
              </a:rPr>
              <a:t>O </a:t>
            </a:r>
            <a:r>
              <a:rPr lang="el-GR" altLang="en-US" sz="1800" b="1">
                <a:solidFill>
                  <a:schemeClr val="accent2"/>
                </a:solidFill>
              </a:rPr>
              <a:t>πιο «αδύναμος» μαθητής λειτουργεί ως παρατηρητής και καταγράφει τη συνεργασία των άλλων μαθητών</a:t>
            </a:r>
            <a:endParaRPr lang="en-GB" altLang="en-US" sz="1800" b="1">
              <a:solidFill>
                <a:schemeClr val="accent2"/>
              </a:solidFill>
            </a:endParaRPr>
          </a:p>
        </p:txBody>
      </p:sp>
      <p:pic>
        <p:nvPicPr>
          <p:cNvPr id="15367" name="Picture 7" descr="A paper with a questionnaire&#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l="4501" t="3613" r="3954"/>
          <a:stretch>
            <a:fillRect/>
          </a:stretch>
        </p:blipFill>
        <p:spPr bwMode="auto">
          <a:xfrm>
            <a:off x="6346825" y="954088"/>
            <a:ext cx="4103688" cy="576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2</a:t>
            </a:r>
            <a:r>
              <a:rPr lang="el-GR" b="1" baseline="30000" dirty="0">
                <a:solidFill>
                  <a:schemeClr val="accent2">
                    <a:lumMod val="75000"/>
                  </a:schemeClr>
                </a:solidFill>
              </a:rPr>
              <a:t>η</a:t>
            </a:r>
            <a:r>
              <a:rPr lang="el-GR" b="1" dirty="0">
                <a:solidFill>
                  <a:schemeClr val="accent2">
                    <a:lumMod val="75000"/>
                  </a:schemeClr>
                </a:solidFill>
              </a:rPr>
              <a:t> ημέρα – </a:t>
            </a:r>
            <a:r>
              <a:rPr lang="en-GB" b="1" dirty="0">
                <a:solidFill>
                  <a:schemeClr val="accent2">
                    <a:lumMod val="75000"/>
                  </a:schemeClr>
                </a:solidFill>
              </a:rPr>
              <a:t>H</a:t>
            </a:r>
            <a:r>
              <a:rPr lang="el-GR" b="1" dirty="0">
                <a:solidFill>
                  <a:schemeClr val="accent2">
                    <a:lumMod val="75000"/>
                  </a:schemeClr>
                </a:solidFill>
              </a:rPr>
              <a:t> συμπεριληπτική τάξη</a:t>
            </a:r>
            <a:r>
              <a:rPr lang="en-GB" b="1" dirty="0">
                <a:solidFill>
                  <a:schemeClr val="accent2">
                    <a:lumMod val="75000"/>
                  </a:schemeClr>
                </a:solidFill>
              </a:rPr>
              <a:t> </a:t>
            </a:r>
          </a:p>
        </p:txBody>
      </p:sp>
      <p:pic>
        <p:nvPicPr>
          <p:cNvPr id="16387" name="Picture 3" descr="A person sitting in front of a blackboard&#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l="23489" t="35162" r="28413" b="44853"/>
          <a:stretch>
            <a:fillRect/>
          </a:stretch>
        </p:blipFill>
        <p:spPr bwMode="auto">
          <a:xfrm>
            <a:off x="238125" y="1839913"/>
            <a:ext cx="5462588" cy="302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group of cards with drawings&#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l="12262" t="3410" r="10239" b="10953"/>
          <a:stretch>
            <a:fillRect/>
          </a:stretch>
        </p:blipFill>
        <p:spPr bwMode="auto">
          <a:xfrm>
            <a:off x="6000750" y="1044575"/>
            <a:ext cx="5953125" cy="493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Several venn diagram papers on a cork board&#10;&#10;AI-generated content may be incorrec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6838" y="879475"/>
            <a:ext cx="4443412" cy="592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xit" presetSubtype="21" fill="hold" nodeType="clickEffect">
                                  <p:stCondLst>
                                    <p:cond delay="0"/>
                                  </p:stCondLst>
                                  <p:childTnLst>
                                    <p:animEffect transition="out" filter="barn(inVertic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2</a:t>
            </a:r>
            <a:r>
              <a:rPr lang="el-GR" b="1" baseline="30000" dirty="0">
                <a:solidFill>
                  <a:schemeClr val="accent2">
                    <a:lumMod val="75000"/>
                  </a:schemeClr>
                </a:solidFill>
              </a:rPr>
              <a:t>η</a:t>
            </a:r>
            <a:r>
              <a:rPr lang="el-GR" b="1" dirty="0">
                <a:solidFill>
                  <a:schemeClr val="accent2">
                    <a:lumMod val="75000"/>
                  </a:schemeClr>
                </a:solidFill>
              </a:rPr>
              <a:t> ημέρα – </a:t>
            </a:r>
            <a:r>
              <a:rPr lang="en-GB" b="1" dirty="0">
                <a:solidFill>
                  <a:schemeClr val="accent2">
                    <a:lumMod val="75000"/>
                  </a:schemeClr>
                </a:solidFill>
              </a:rPr>
              <a:t>H</a:t>
            </a:r>
            <a:r>
              <a:rPr lang="el-GR" b="1" dirty="0">
                <a:solidFill>
                  <a:schemeClr val="accent2">
                    <a:lumMod val="75000"/>
                  </a:schemeClr>
                </a:solidFill>
              </a:rPr>
              <a:t> συμπεριληπτική τάξη</a:t>
            </a:r>
            <a:r>
              <a:rPr lang="en-GB" b="1" dirty="0">
                <a:solidFill>
                  <a:schemeClr val="accent2">
                    <a:lumMod val="75000"/>
                  </a:schemeClr>
                </a:solidFill>
              </a:rPr>
              <a:t> </a:t>
            </a:r>
          </a:p>
        </p:txBody>
      </p:sp>
      <p:sp>
        <p:nvSpPr>
          <p:cNvPr id="17411" name="TextBox 2"/>
          <p:cNvSpPr txBox="1">
            <a:spLocks noChangeArrowheads="1"/>
          </p:cNvSpPr>
          <p:nvPr/>
        </p:nvSpPr>
        <p:spPr bwMode="auto">
          <a:xfrm>
            <a:off x="1298575" y="1452563"/>
            <a:ext cx="2916238"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gn="ctr">
              <a:lnSpc>
                <a:spcPct val="100000"/>
              </a:lnSpc>
              <a:spcBef>
                <a:spcPct val="0"/>
              </a:spcBef>
              <a:buFontTx/>
              <a:buNone/>
            </a:pPr>
            <a:r>
              <a:rPr lang="el-GR" altLang="en-US" sz="2000" b="1" u="sng"/>
              <a:t>Παρακολούθηση βίντεο</a:t>
            </a:r>
            <a:endParaRPr lang="el-GR" altLang="en-US" sz="2000" u="sng"/>
          </a:p>
          <a:p>
            <a:pPr algn="ctr">
              <a:lnSpc>
                <a:spcPct val="100000"/>
              </a:lnSpc>
              <a:spcBef>
                <a:spcPct val="0"/>
              </a:spcBef>
              <a:buFontTx/>
              <a:buNone/>
            </a:pPr>
            <a:r>
              <a:rPr lang="el-GR" altLang="en-US" sz="2000"/>
              <a:t>Ένας πρόσφυγας δεχόταν ερωτήσεις από συνομιλήκους του για τον τρόπο ζωής του, τις συνήθειες, </a:t>
            </a:r>
          </a:p>
          <a:p>
            <a:pPr algn="ctr">
              <a:lnSpc>
                <a:spcPct val="100000"/>
              </a:lnSpc>
              <a:spcBef>
                <a:spcPct val="0"/>
              </a:spcBef>
              <a:buFontTx/>
              <a:buNone/>
            </a:pPr>
            <a:r>
              <a:rPr lang="el-GR" altLang="en-US" sz="2000"/>
              <a:t>τα χόμπι του, την οικογένεια του</a:t>
            </a:r>
            <a:r>
              <a:rPr lang="en-GB" altLang="en-US" sz="2000"/>
              <a:t>.</a:t>
            </a:r>
          </a:p>
        </p:txBody>
      </p:sp>
      <p:pic>
        <p:nvPicPr>
          <p:cNvPr id="17412" name="Picture 2" descr="3,000+ Kids Interviewing Stock Photos, Pictures &amp; Royalty-Free Images -  iStock | Kid with came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1688" y="1049338"/>
            <a:ext cx="5829300"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481013" y="4256088"/>
            <a:ext cx="4983162" cy="1077912"/>
          </a:xfrm>
          <a:prstGeom prst="rect">
            <a:avLst/>
          </a:prstGeom>
          <a:noFill/>
        </p:spPr>
        <p:txBody>
          <a:bodyPr wrap="none">
            <a:spAutoFit/>
          </a:bodyPr>
          <a:lstStyle/>
          <a:p>
            <a:pPr>
              <a:defRPr/>
            </a:pPr>
            <a:r>
              <a:rPr lang="el-GR" sz="3200" b="1" u="sng" dirty="0">
                <a:solidFill>
                  <a:schemeClr val="accent2"/>
                </a:solidFill>
                <a:effectLst>
                  <a:outerShdw blurRad="38100" dist="38100" dir="2700000" algn="tl">
                    <a:srgbClr val="000000">
                      <a:alpha val="43137"/>
                    </a:srgbClr>
                  </a:outerShdw>
                </a:effectLst>
              </a:rPr>
              <a:t>Οι μαθητές</a:t>
            </a:r>
            <a:r>
              <a:rPr lang="en-GB" sz="3200" b="1" u="sng" dirty="0">
                <a:solidFill>
                  <a:schemeClr val="accent2"/>
                </a:solidFill>
                <a:effectLst>
                  <a:outerShdw blurRad="38100" dist="38100" dir="2700000" algn="tl">
                    <a:srgbClr val="000000">
                      <a:alpha val="43137"/>
                    </a:srgbClr>
                  </a:outerShdw>
                </a:effectLst>
              </a:rPr>
              <a:t> </a:t>
            </a:r>
            <a:r>
              <a:rPr lang="el-GR" sz="3200" b="1" u="sng" dirty="0">
                <a:solidFill>
                  <a:schemeClr val="accent2"/>
                </a:solidFill>
                <a:effectLst>
                  <a:outerShdw blurRad="38100" dist="38100" dir="2700000" algn="tl">
                    <a:srgbClr val="000000">
                      <a:alpha val="43137"/>
                    </a:srgbClr>
                  </a:outerShdw>
                </a:effectLst>
              </a:rPr>
              <a:t>καλλιέργησαν </a:t>
            </a:r>
          </a:p>
          <a:p>
            <a:pPr>
              <a:defRPr/>
            </a:pPr>
            <a:r>
              <a:rPr lang="el-GR" sz="3200" b="1" u="sng" dirty="0">
                <a:solidFill>
                  <a:schemeClr val="accent2"/>
                </a:solidFill>
                <a:effectLst>
                  <a:outerShdw blurRad="38100" dist="38100" dir="2700000" algn="tl">
                    <a:srgbClr val="000000">
                      <a:alpha val="43137"/>
                    </a:srgbClr>
                  </a:outerShdw>
                </a:effectLst>
              </a:rPr>
              <a:t>την ενσυναίσθηση τους!!</a:t>
            </a:r>
            <a:endParaRPr lang="en-GB" sz="3200" b="1" u="sng" dirty="0">
              <a:solidFill>
                <a:schemeClr val="accent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2</a:t>
            </a:r>
            <a:r>
              <a:rPr lang="el-GR" b="1" baseline="30000" dirty="0">
                <a:solidFill>
                  <a:schemeClr val="accent2">
                    <a:lumMod val="75000"/>
                  </a:schemeClr>
                </a:solidFill>
              </a:rPr>
              <a:t>η</a:t>
            </a:r>
            <a:r>
              <a:rPr lang="el-GR" b="1" dirty="0">
                <a:solidFill>
                  <a:schemeClr val="accent2">
                    <a:lumMod val="75000"/>
                  </a:schemeClr>
                </a:solidFill>
              </a:rPr>
              <a:t> ημέρα – </a:t>
            </a:r>
            <a:r>
              <a:rPr lang="en-GB" b="1" dirty="0">
                <a:solidFill>
                  <a:schemeClr val="accent2">
                    <a:lumMod val="75000"/>
                  </a:schemeClr>
                </a:solidFill>
              </a:rPr>
              <a:t>H</a:t>
            </a:r>
            <a:r>
              <a:rPr lang="el-GR" b="1" dirty="0">
                <a:solidFill>
                  <a:schemeClr val="accent2">
                    <a:lumMod val="75000"/>
                  </a:schemeClr>
                </a:solidFill>
              </a:rPr>
              <a:t> συμπεριληπτική τάξη</a:t>
            </a:r>
            <a:r>
              <a:rPr lang="en-GB" b="1" dirty="0">
                <a:solidFill>
                  <a:schemeClr val="accent2">
                    <a:lumMod val="75000"/>
                  </a:schemeClr>
                </a:solidFill>
              </a:rPr>
              <a:t> </a:t>
            </a:r>
          </a:p>
        </p:txBody>
      </p:sp>
      <p:pic>
        <p:nvPicPr>
          <p:cNvPr id="18435" name="Picture 2" descr="Το δύσκολο παιδί μέσα στη σχολική τάξη: Οικοσυστημική προσέγγιση |  Εκπαιδευτικός Όμιλος ΕΥΔΟΚΙΜΟ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1501775"/>
            <a:ext cx="6443662" cy="429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6557963" y="1069975"/>
            <a:ext cx="5197475" cy="4400550"/>
          </a:xfrm>
          <a:prstGeom prst="rect">
            <a:avLst/>
          </a:prstGeom>
          <a:noFill/>
          <a:ln>
            <a:solidFill>
              <a:schemeClr val="tx1"/>
            </a:solidFill>
          </a:ln>
        </p:spPr>
        <p:txBody>
          <a:bodyPr>
            <a:spAutoFit/>
          </a:bodyPr>
          <a:lstStyle/>
          <a:p>
            <a:pPr algn="ctr">
              <a:defRPr/>
            </a:pPr>
            <a:r>
              <a:rPr lang="el-GR" sz="2000" b="1" u="sng" dirty="0">
                <a:solidFill>
                  <a:schemeClr val="accent2"/>
                </a:solidFill>
              </a:rPr>
              <a:t>Παρακολούθηση βίντεο σχετικά με άστεγους (πείραμα που έχει πραγματοποιηθεί)</a:t>
            </a:r>
          </a:p>
          <a:p>
            <a:pPr marL="342900" indent="-342900" algn="ctr">
              <a:buFont typeface="Wingdings" panose="05000000000000000000" pitchFamily="2" charset="2"/>
              <a:buChar char="§"/>
              <a:defRPr/>
            </a:pPr>
            <a:r>
              <a:rPr lang="el-GR" sz="2000" b="1" dirty="0"/>
              <a:t>Που είναι η χώρα</a:t>
            </a:r>
          </a:p>
          <a:p>
            <a:pPr marL="342900" indent="-342900" algn="ctr">
              <a:buFont typeface="Wingdings" panose="05000000000000000000" pitchFamily="2" charset="2"/>
              <a:buChar char="§"/>
              <a:defRPr/>
            </a:pPr>
            <a:r>
              <a:rPr lang="el-GR" sz="2000" b="1" dirty="0"/>
              <a:t>Να τη ζωγραφίσουν (και τα σύνορα της)</a:t>
            </a:r>
          </a:p>
          <a:p>
            <a:pPr marL="342900" indent="-342900" algn="ctr">
              <a:buFont typeface="Wingdings" panose="05000000000000000000" pitchFamily="2" charset="2"/>
              <a:buChar char="§"/>
              <a:defRPr/>
            </a:pPr>
            <a:r>
              <a:rPr lang="el-GR" sz="2000" b="1" dirty="0"/>
              <a:t>Να ονομάσουν μερικές πόλεις στη χώρα αυτή </a:t>
            </a:r>
          </a:p>
          <a:p>
            <a:pPr marL="342900" indent="-342900" algn="ctr">
              <a:buFont typeface="Wingdings" panose="05000000000000000000" pitchFamily="2" charset="2"/>
              <a:buChar char="§"/>
              <a:defRPr/>
            </a:pPr>
            <a:r>
              <a:rPr lang="el-GR" sz="2000" b="1" dirty="0"/>
              <a:t>Να βρουν περισσότερες πληροφορίες </a:t>
            </a:r>
            <a:r>
              <a:rPr lang="en-GB" sz="2000" b="1" dirty="0"/>
              <a:t>online</a:t>
            </a:r>
            <a:endParaRPr lang="el-GR" sz="2000" b="1" dirty="0"/>
          </a:p>
          <a:p>
            <a:pPr marL="342900" indent="-342900" algn="ctr">
              <a:buFont typeface="Wingdings" panose="05000000000000000000" pitchFamily="2" charset="2"/>
              <a:buChar char="§"/>
              <a:defRPr/>
            </a:pPr>
            <a:r>
              <a:rPr lang="el-GR" sz="2000" b="1" dirty="0"/>
              <a:t>Λίστα με 10 πράγματα που θα έπαιρναν μαζί τους σε περίπτωση ανάγκης</a:t>
            </a:r>
          </a:p>
          <a:p>
            <a:pPr marL="342900" indent="-342900" algn="ctr">
              <a:buFont typeface="Wingdings" panose="05000000000000000000" pitchFamily="2" charset="2"/>
              <a:buChar char="§"/>
              <a:defRPr/>
            </a:pPr>
            <a:r>
              <a:rPr lang="el-GR" sz="2000" b="1" dirty="0">
                <a:solidFill>
                  <a:schemeClr val="accent2"/>
                </a:solidFill>
              </a:rPr>
              <a:t>ΜΕΙΩΣΗ ΠΡΑΓΜΑΤΩΝ ΣΤΟ ΜΙΣΟ</a:t>
            </a:r>
          </a:p>
          <a:p>
            <a:pPr marL="342900" indent="-342900" algn="ctr">
              <a:buFont typeface="Wingdings" panose="05000000000000000000" pitchFamily="2" charset="2"/>
              <a:buChar char="§"/>
              <a:defRPr/>
            </a:pPr>
            <a:endParaRPr lang="el-GR" sz="2000" b="1" dirty="0"/>
          </a:p>
          <a:p>
            <a:pPr algn="ctr">
              <a:defRPr/>
            </a:pPr>
            <a:endParaRPr lang="el-GR" sz="2000" dirty="0"/>
          </a:p>
        </p:txBody>
      </p:sp>
      <p:sp>
        <p:nvSpPr>
          <p:cNvPr id="4" name="TextBox 3"/>
          <p:cNvSpPr txBox="1"/>
          <p:nvPr/>
        </p:nvSpPr>
        <p:spPr>
          <a:xfrm>
            <a:off x="6870700" y="5470525"/>
            <a:ext cx="4981575" cy="1077913"/>
          </a:xfrm>
          <a:prstGeom prst="rect">
            <a:avLst/>
          </a:prstGeom>
          <a:noFill/>
        </p:spPr>
        <p:txBody>
          <a:bodyPr wrap="none">
            <a:spAutoFit/>
          </a:bodyPr>
          <a:lstStyle/>
          <a:p>
            <a:pPr>
              <a:defRPr/>
            </a:pPr>
            <a:r>
              <a:rPr lang="el-GR" sz="3200" b="1" u="sng" dirty="0">
                <a:solidFill>
                  <a:schemeClr val="accent2"/>
                </a:solidFill>
                <a:effectLst>
                  <a:outerShdw blurRad="38100" dist="38100" dir="2700000" algn="tl">
                    <a:srgbClr val="000000">
                      <a:alpha val="43137"/>
                    </a:srgbClr>
                  </a:outerShdw>
                </a:effectLst>
              </a:rPr>
              <a:t>Οι μαθητές</a:t>
            </a:r>
            <a:r>
              <a:rPr lang="en-GB" sz="3200" b="1" u="sng" dirty="0">
                <a:solidFill>
                  <a:schemeClr val="accent2"/>
                </a:solidFill>
                <a:effectLst>
                  <a:outerShdw blurRad="38100" dist="38100" dir="2700000" algn="tl">
                    <a:srgbClr val="000000">
                      <a:alpha val="43137"/>
                    </a:srgbClr>
                  </a:outerShdw>
                </a:effectLst>
              </a:rPr>
              <a:t> </a:t>
            </a:r>
            <a:r>
              <a:rPr lang="el-GR" sz="3200" b="1" u="sng" dirty="0">
                <a:solidFill>
                  <a:schemeClr val="accent2"/>
                </a:solidFill>
                <a:effectLst>
                  <a:outerShdw blurRad="38100" dist="38100" dir="2700000" algn="tl">
                    <a:srgbClr val="000000">
                      <a:alpha val="43137"/>
                    </a:srgbClr>
                  </a:outerShdw>
                </a:effectLst>
              </a:rPr>
              <a:t>καλλιέργησαν </a:t>
            </a:r>
          </a:p>
          <a:p>
            <a:pPr>
              <a:defRPr/>
            </a:pPr>
            <a:r>
              <a:rPr lang="el-GR" sz="3200" b="1" u="sng" dirty="0">
                <a:solidFill>
                  <a:schemeClr val="accent2"/>
                </a:solidFill>
                <a:effectLst>
                  <a:outerShdw blurRad="38100" dist="38100" dir="2700000" algn="tl">
                    <a:srgbClr val="000000">
                      <a:alpha val="43137"/>
                    </a:srgbClr>
                  </a:outerShdw>
                </a:effectLst>
              </a:rPr>
              <a:t>την ενσυναίσθηση τους!!</a:t>
            </a:r>
            <a:endParaRPr lang="en-GB" sz="3200" b="1" u="sng" dirty="0">
              <a:solidFill>
                <a:schemeClr val="accent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2</a:t>
            </a:r>
            <a:r>
              <a:rPr lang="el-GR" b="1" baseline="30000" dirty="0">
                <a:solidFill>
                  <a:schemeClr val="accent2">
                    <a:lumMod val="75000"/>
                  </a:schemeClr>
                </a:solidFill>
              </a:rPr>
              <a:t>η</a:t>
            </a:r>
            <a:r>
              <a:rPr lang="el-GR" b="1" dirty="0">
                <a:solidFill>
                  <a:schemeClr val="accent2">
                    <a:lumMod val="75000"/>
                  </a:schemeClr>
                </a:solidFill>
              </a:rPr>
              <a:t> ημέρα – </a:t>
            </a:r>
            <a:r>
              <a:rPr lang="en-GB" b="1" dirty="0">
                <a:solidFill>
                  <a:schemeClr val="accent2">
                    <a:lumMod val="75000"/>
                  </a:schemeClr>
                </a:solidFill>
              </a:rPr>
              <a:t>H</a:t>
            </a:r>
            <a:r>
              <a:rPr lang="el-GR" b="1" dirty="0">
                <a:solidFill>
                  <a:schemeClr val="accent2">
                    <a:lumMod val="75000"/>
                  </a:schemeClr>
                </a:solidFill>
              </a:rPr>
              <a:t> συμπεριληπτική τάξη</a:t>
            </a:r>
            <a:r>
              <a:rPr lang="en-GB" b="1" dirty="0">
                <a:solidFill>
                  <a:schemeClr val="accent2">
                    <a:lumMod val="75000"/>
                  </a:schemeClr>
                </a:solidFill>
              </a:rPr>
              <a:t> </a:t>
            </a:r>
          </a:p>
        </p:txBody>
      </p:sp>
      <p:pic>
        <p:nvPicPr>
          <p:cNvPr id="19459" name="Picture 3" descr="A group of men in white clothes&#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 y="1108075"/>
            <a:ext cx="6858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Box 4"/>
          <p:cNvSpPr txBox="1">
            <a:spLocks noChangeArrowheads="1"/>
          </p:cNvSpPr>
          <p:nvPr/>
        </p:nvSpPr>
        <p:spPr bwMode="auto">
          <a:xfrm>
            <a:off x="7631113" y="1273175"/>
            <a:ext cx="3178175" cy="2308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gn="ctr">
              <a:lnSpc>
                <a:spcPct val="100000"/>
              </a:lnSpc>
              <a:spcBef>
                <a:spcPct val="0"/>
              </a:spcBef>
              <a:buFontTx/>
              <a:buNone/>
            </a:pPr>
            <a:r>
              <a:rPr lang="el-GR" altLang="en-US" sz="1800"/>
              <a:t>Ποιοί είναι, που μένουν, την ποιότητα ζωής τους, ερωτήσεις που θα τους έκανα, τι ερωτήσεις θα έκαναν οι εικονιζόμενοι αν είχαν φωτογραφία μας, πως θα περιέγραφαν τον τρόπο ζωής μου και τι θα με ρωτούσαν</a:t>
            </a:r>
            <a:endParaRPr lang="en-GB" altLang="en-US" sz="1800"/>
          </a:p>
        </p:txBody>
      </p:sp>
      <p:sp>
        <p:nvSpPr>
          <p:cNvPr id="7" name="TextBox 6"/>
          <p:cNvSpPr txBox="1">
            <a:spLocks noChangeArrowheads="1"/>
          </p:cNvSpPr>
          <p:nvPr/>
        </p:nvSpPr>
        <p:spPr bwMode="auto">
          <a:xfrm>
            <a:off x="7215188" y="4138613"/>
            <a:ext cx="47117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gn="ctr">
              <a:lnSpc>
                <a:spcPct val="100000"/>
              </a:lnSpc>
              <a:spcBef>
                <a:spcPct val="0"/>
              </a:spcBef>
              <a:buFontTx/>
              <a:buNone/>
            </a:pPr>
            <a:r>
              <a:rPr lang="el-GR" altLang="en-US" sz="2000"/>
              <a:t>Εργαστήκαμε σε ομάδες</a:t>
            </a:r>
          </a:p>
          <a:p>
            <a:pPr algn="ctr">
              <a:lnSpc>
                <a:spcPct val="100000"/>
              </a:lnSpc>
              <a:spcBef>
                <a:spcPct val="0"/>
              </a:spcBef>
              <a:buFontTx/>
              <a:buNone/>
            </a:pPr>
            <a:r>
              <a:rPr lang="el-GR" altLang="en-US" sz="2000"/>
              <a:t> ( με όποιον είχαμε την ίδια φωτογραφία) </a:t>
            </a:r>
          </a:p>
          <a:p>
            <a:pPr algn="ctr">
              <a:lnSpc>
                <a:spcPct val="100000"/>
              </a:lnSpc>
              <a:spcBef>
                <a:spcPct val="0"/>
              </a:spcBef>
              <a:buFontTx/>
              <a:buNone/>
            </a:pPr>
            <a:r>
              <a:rPr lang="el-GR" altLang="en-US" sz="2000"/>
              <a:t>και μοιραστήκαμε τις ιδέες μας.</a:t>
            </a:r>
            <a:endParaRPr lang="en-GB" altLang="en-US" sz="2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2</a:t>
            </a:r>
            <a:r>
              <a:rPr lang="el-GR" b="1" baseline="30000" dirty="0">
                <a:solidFill>
                  <a:schemeClr val="accent2">
                    <a:lumMod val="75000"/>
                  </a:schemeClr>
                </a:solidFill>
              </a:rPr>
              <a:t>η</a:t>
            </a:r>
            <a:r>
              <a:rPr lang="el-GR" b="1" dirty="0">
                <a:solidFill>
                  <a:schemeClr val="accent2">
                    <a:lumMod val="75000"/>
                  </a:schemeClr>
                </a:solidFill>
              </a:rPr>
              <a:t> ημέρα – </a:t>
            </a:r>
            <a:r>
              <a:rPr lang="en-GB" b="1" dirty="0">
                <a:solidFill>
                  <a:schemeClr val="accent2">
                    <a:lumMod val="75000"/>
                  </a:schemeClr>
                </a:solidFill>
              </a:rPr>
              <a:t>H</a:t>
            </a:r>
            <a:r>
              <a:rPr lang="el-GR" b="1" dirty="0">
                <a:solidFill>
                  <a:schemeClr val="accent2">
                    <a:lumMod val="75000"/>
                  </a:schemeClr>
                </a:solidFill>
              </a:rPr>
              <a:t> συμπεριληπτική τάξη</a:t>
            </a:r>
            <a:r>
              <a:rPr lang="en-GB" b="1" dirty="0">
                <a:solidFill>
                  <a:schemeClr val="accent2">
                    <a:lumMod val="75000"/>
                  </a:schemeClr>
                </a:solidFill>
              </a:rPr>
              <a:t> </a:t>
            </a:r>
          </a:p>
        </p:txBody>
      </p:sp>
      <p:sp>
        <p:nvSpPr>
          <p:cNvPr id="20483" name="TextBox 5"/>
          <p:cNvSpPr txBox="1">
            <a:spLocks noChangeArrowheads="1"/>
          </p:cNvSpPr>
          <p:nvPr/>
        </p:nvSpPr>
        <p:spPr bwMode="auto">
          <a:xfrm>
            <a:off x="3859213" y="1257300"/>
            <a:ext cx="8185150" cy="3698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nSpc>
                <a:spcPct val="100000"/>
              </a:lnSpc>
              <a:spcBef>
                <a:spcPct val="0"/>
              </a:spcBef>
              <a:buFontTx/>
              <a:buNone/>
            </a:pPr>
            <a:r>
              <a:rPr lang="el-GR" altLang="en-US" sz="1800"/>
              <a:t>Μερικοί μαθητές «πείραζαν» μια συμμαθήτρια τους, η οποία αισθανόταν άσχημα. </a:t>
            </a:r>
            <a:endParaRPr lang="en-GB" altLang="en-US" sz="1800"/>
          </a:p>
        </p:txBody>
      </p:sp>
      <p:sp>
        <p:nvSpPr>
          <p:cNvPr id="7" name="Arrow: Down 6"/>
          <p:cNvSpPr/>
          <p:nvPr/>
        </p:nvSpPr>
        <p:spPr>
          <a:xfrm>
            <a:off x="7348538" y="1763713"/>
            <a:ext cx="206375" cy="52228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485" name="TextBox 7"/>
          <p:cNvSpPr txBox="1">
            <a:spLocks noChangeArrowheads="1"/>
          </p:cNvSpPr>
          <p:nvPr/>
        </p:nvSpPr>
        <p:spPr bwMode="auto">
          <a:xfrm>
            <a:off x="4719638" y="2401888"/>
            <a:ext cx="5886450" cy="6477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gn="ctr">
              <a:lnSpc>
                <a:spcPct val="100000"/>
              </a:lnSpc>
              <a:spcBef>
                <a:spcPct val="0"/>
              </a:spcBef>
              <a:buFontTx/>
              <a:buNone/>
            </a:pPr>
            <a:r>
              <a:rPr lang="el-GR" altLang="en-US" sz="1800"/>
              <a:t>Η καθηγήτρια αντιλήφθηκε την κατάσταση και έβαλε τους </a:t>
            </a:r>
          </a:p>
          <a:p>
            <a:pPr algn="ctr">
              <a:lnSpc>
                <a:spcPct val="100000"/>
              </a:lnSpc>
              <a:spcBef>
                <a:spcPct val="0"/>
              </a:spcBef>
              <a:buFontTx/>
              <a:buNone/>
            </a:pPr>
            <a:r>
              <a:rPr lang="el-GR" altLang="en-US" sz="1800"/>
              <a:t>μαθητές να κάνουν μια ¨εργασία¨</a:t>
            </a:r>
            <a:endParaRPr lang="en-GB" altLang="en-US" sz="1800"/>
          </a:p>
        </p:txBody>
      </p:sp>
      <p:sp>
        <p:nvSpPr>
          <p:cNvPr id="9" name="Arrow: Down 8"/>
          <p:cNvSpPr/>
          <p:nvPr/>
        </p:nvSpPr>
        <p:spPr>
          <a:xfrm>
            <a:off x="7348538" y="3286125"/>
            <a:ext cx="206375" cy="52228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487" name="TextBox 9"/>
          <p:cNvSpPr txBox="1">
            <a:spLocks noChangeArrowheads="1"/>
          </p:cNvSpPr>
          <p:nvPr/>
        </p:nvSpPr>
        <p:spPr bwMode="auto">
          <a:xfrm>
            <a:off x="4637088" y="4046538"/>
            <a:ext cx="5627687" cy="6461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gn="ctr">
              <a:lnSpc>
                <a:spcPct val="100000"/>
              </a:lnSpc>
              <a:spcBef>
                <a:spcPct val="0"/>
              </a:spcBef>
              <a:buFontTx/>
              <a:buNone/>
            </a:pPr>
            <a:r>
              <a:rPr lang="el-GR" altLang="en-US" sz="1800"/>
              <a:t>Μέσω εικόνων οι μαθητές περιέγραψαν την κατάσταση</a:t>
            </a:r>
          </a:p>
          <a:p>
            <a:pPr algn="ctr">
              <a:lnSpc>
                <a:spcPct val="100000"/>
              </a:lnSpc>
              <a:spcBef>
                <a:spcPct val="0"/>
              </a:spcBef>
              <a:buFontTx/>
              <a:buNone/>
            </a:pPr>
            <a:r>
              <a:rPr lang="el-GR" altLang="en-US" sz="1800"/>
              <a:t> και πως </a:t>
            </a:r>
            <a:r>
              <a:rPr lang="el-GR" altLang="en-US" sz="1800" b="1">
                <a:solidFill>
                  <a:schemeClr val="accent2"/>
                </a:solidFill>
              </a:rPr>
              <a:t>αισθάνεται</a:t>
            </a:r>
            <a:r>
              <a:rPr lang="el-GR" altLang="en-US" sz="1800"/>
              <a:t> η μαθήτρια.</a:t>
            </a:r>
            <a:endParaRPr lang="en-GB" altLang="en-US" sz="1800"/>
          </a:p>
        </p:txBody>
      </p:sp>
      <p:sp>
        <p:nvSpPr>
          <p:cNvPr id="11" name="Arrow: Down 10"/>
          <p:cNvSpPr/>
          <p:nvPr/>
        </p:nvSpPr>
        <p:spPr>
          <a:xfrm>
            <a:off x="7337425" y="4930775"/>
            <a:ext cx="206375" cy="52228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489" name="TextBox 11"/>
          <p:cNvSpPr txBox="1">
            <a:spLocks noChangeArrowheads="1"/>
          </p:cNvSpPr>
          <p:nvPr/>
        </p:nvSpPr>
        <p:spPr bwMode="auto">
          <a:xfrm>
            <a:off x="4637088" y="5600700"/>
            <a:ext cx="5986462"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nSpc>
                <a:spcPct val="100000"/>
              </a:lnSpc>
              <a:spcBef>
                <a:spcPct val="0"/>
              </a:spcBef>
              <a:buFontTx/>
              <a:buNone/>
            </a:pPr>
            <a:r>
              <a:rPr lang="el-GR" altLang="en-US" sz="1800"/>
              <a:t>Με αυτό τον τρόπο καλλιέργησαν την </a:t>
            </a:r>
            <a:r>
              <a:rPr lang="el-GR" altLang="en-US" sz="1800" b="1" u="sng">
                <a:solidFill>
                  <a:schemeClr val="accent2"/>
                </a:solidFill>
              </a:rPr>
              <a:t>ενσυναίσθηση</a:t>
            </a:r>
            <a:r>
              <a:rPr lang="el-GR" altLang="en-US" sz="1800"/>
              <a:t> τους .</a:t>
            </a:r>
            <a:endParaRPr lang="en-GB" altLang="en-US" sz="1800"/>
          </a:p>
        </p:txBody>
      </p:sp>
      <p:pic>
        <p:nvPicPr>
          <p:cNvPr id="20490" name="Picture 3" descr="A child covering her face with her hands&#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 y="2401888"/>
            <a:ext cx="436562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noChangeArrowheads="1"/>
          </p:cNvSpPr>
          <p:nvPr>
            <p:ph type="title"/>
          </p:nvPr>
        </p:nvSpPr>
        <p:spPr>
          <a:xfrm>
            <a:off x="468313" y="365125"/>
            <a:ext cx="10515600" cy="1325563"/>
          </a:xfrm>
        </p:spPr>
        <p:txBody>
          <a:bodyPr/>
          <a:lstStyle/>
          <a:p>
            <a:pPr eaLnBrk="1" hangingPunct="1"/>
            <a:r>
              <a:rPr lang="el-GR" altLang="en-US" b="1" smtClean="0">
                <a:solidFill>
                  <a:srgbClr val="002060"/>
                </a:solidFill>
              </a:rPr>
              <a:t>Στόχοι προγράμματος</a:t>
            </a:r>
            <a:endParaRPr lang="en-GB" altLang="en-US" b="1" smtClean="0">
              <a:solidFill>
                <a:srgbClr val="002060"/>
              </a:solidFill>
            </a:endParaRPr>
          </a:p>
        </p:txBody>
      </p:sp>
      <p:sp>
        <p:nvSpPr>
          <p:cNvPr id="4" name="TextBox 3"/>
          <p:cNvSpPr txBox="1">
            <a:spLocks noChangeArrowheads="1"/>
          </p:cNvSpPr>
          <p:nvPr/>
        </p:nvSpPr>
        <p:spPr bwMode="auto">
          <a:xfrm>
            <a:off x="315913" y="2055813"/>
            <a:ext cx="11136312" cy="353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gn="just" eaLnBrk="1" hangingPunct="1">
              <a:lnSpc>
                <a:spcPct val="100000"/>
              </a:lnSpc>
              <a:spcBef>
                <a:spcPct val="0"/>
              </a:spcBef>
              <a:buFont typeface="Wingdings" pitchFamily="2" charset="2"/>
              <a:buChar char="q"/>
            </a:pPr>
            <a:r>
              <a:rPr lang="el-GR" altLang="en-US" b="1">
                <a:solidFill>
                  <a:srgbClr val="002060"/>
                </a:solidFill>
              </a:rPr>
              <a:t> Κατανόηση της έννοιας της διαφορετικότητας και δημιουργία ενός φιλόξενου και ενισχυτικού περιβάλλοντος στην τάξη.</a:t>
            </a:r>
          </a:p>
          <a:p>
            <a:pPr algn="just" eaLnBrk="1" hangingPunct="1">
              <a:lnSpc>
                <a:spcPct val="100000"/>
              </a:lnSpc>
              <a:spcBef>
                <a:spcPct val="0"/>
              </a:spcBef>
              <a:buFont typeface="Wingdings" pitchFamily="2" charset="2"/>
              <a:buChar char="q"/>
            </a:pPr>
            <a:r>
              <a:rPr lang="el-GR" altLang="en-US" b="1">
                <a:solidFill>
                  <a:srgbClr val="002060"/>
                </a:solidFill>
              </a:rPr>
              <a:t> Ανάπτυξη στρατηγικών και τεχνικών για διαφοροποιημένη διδασκαλία</a:t>
            </a:r>
            <a:r>
              <a:rPr lang="en-GB" altLang="en-US" b="1">
                <a:solidFill>
                  <a:srgbClr val="002060"/>
                </a:solidFill>
              </a:rPr>
              <a:t>.</a:t>
            </a:r>
            <a:r>
              <a:rPr lang="el-GR" altLang="en-US" b="1">
                <a:solidFill>
                  <a:srgbClr val="002060"/>
                </a:solidFill>
              </a:rPr>
              <a:t> </a:t>
            </a:r>
          </a:p>
          <a:p>
            <a:pPr algn="just" eaLnBrk="1" hangingPunct="1">
              <a:lnSpc>
                <a:spcPct val="100000"/>
              </a:lnSpc>
              <a:spcBef>
                <a:spcPct val="0"/>
              </a:spcBef>
              <a:buFont typeface="Wingdings" pitchFamily="2" charset="2"/>
              <a:buChar char="q"/>
            </a:pPr>
            <a:r>
              <a:rPr lang="el-GR" altLang="en-US" b="1">
                <a:solidFill>
                  <a:srgbClr val="002060"/>
                </a:solidFill>
              </a:rPr>
              <a:t>Ανάπτυξη συμπεριληπτικών πρακτικών</a:t>
            </a:r>
            <a:r>
              <a:rPr lang="en-GB" altLang="en-US" b="1">
                <a:solidFill>
                  <a:srgbClr val="002060"/>
                </a:solidFill>
              </a:rPr>
              <a:t>.</a:t>
            </a:r>
            <a:endParaRPr lang="el-GR" altLang="en-US" b="1">
              <a:solidFill>
                <a:srgbClr val="002060"/>
              </a:solidFill>
            </a:endParaRPr>
          </a:p>
          <a:p>
            <a:pPr algn="just" eaLnBrk="1" hangingPunct="1">
              <a:lnSpc>
                <a:spcPct val="100000"/>
              </a:lnSpc>
              <a:spcBef>
                <a:spcPct val="0"/>
              </a:spcBef>
              <a:buFont typeface="Wingdings" pitchFamily="2" charset="2"/>
              <a:buChar char="q"/>
            </a:pPr>
            <a:r>
              <a:rPr lang="el-GR" altLang="en-US" b="1">
                <a:solidFill>
                  <a:srgbClr val="002060"/>
                </a:solidFill>
              </a:rPr>
              <a:t>Διδασκαλία μέσω καινοτόμων στρατηγικών</a:t>
            </a:r>
            <a:r>
              <a:rPr lang="en-GB" altLang="en-US" b="1">
                <a:solidFill>
                  <a:srgbClr val="002060"/>
                </a:solidFill>
              </a:rPr>
              <a:t>.</a:t>
            </a:r>
            <a:endParaRPr lang="el-GR" altLang="en-US" b="1">
              <a:solidFill>
                <a:srgbClr val="002060"/>
              </a:solidFill>
            </a:endParaRPr>
          </a:p>
          <a:p>
            <a:pPr algn="just" eaLnBrk="1" hangingPunct="1">
              <a:lnSpc>
                <a:spcPct val="100000"/>
              </a:lnSpc>
              <a:spcBef>
                <a:spcPct val="0"/>
              </a:spcBef>
              <a:buFont typeface="Wingdings" pitchFamily="2" charset="2"/>
              <a:buChar char="q"/>
            </a:pPr>
            <a:r>
              <a:rPr lang="el-GR" altLang="en-US" b="1">
                <a:solidFill>
                  <a:srgbClr val="002060"/>
                </a:solidFill>
              </a:rPr>
              <a:t>Αποτελεσματική ανταπόκριση στις δύσκολες συμπεριφορές των μαθητών</a:t>
            </a:r>
            <a:r>
              <a:rPr lang="en-GB" altLang="en-US" b="1">
                <a:solidFill>
                  <a:srgbClr val="002060"/>
                </a:solidFill>
              </a:rPr>
              <a:t>.</a:t>
            </a:r>
          </a:p>
        </p:txBody>
      </p:sp>
      <p:pic>
        <p:nvPicPr>
          <p:cNvPr id="3076" name="Picture 2" descr="Target logo icon | Premium Vect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84863" y="198438"/>
            <a:ext cx="1673225" cy="167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l="4709" t="1270" r="4497" b="2380"/>
          <a:stretch>
            <a:fillRect/>
          </a:stretch>
        </p:blipFill>
        <p:spPr bwMode="auto">
          <a:xfrm>
            <a:off x="130175" y="242888"/>
            <a:ext cx="4505325" cy="637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4" descr="A paper with lines on it&#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l="4498" t="3532" r="6190" b="3531"/>
          <a:stretch>
            <a:fillRect/>
          </a:stretch>
        </p:blipFill>
        <p:spPr bwMode="auto">
          <a:xfrm>
            <a:off x="4800600" y="242888"/>
            <a:ext cx="4594225" cy="637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p:cNvSpPr/>
          <p:nvPr/>
        </p:nvSpPr>
        <p:spPr>
          <a:xfrm>
            <a:off x="4595813" y="4267200"/>
            <a:ext cx="2960687" cy="1871663"/>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509" name="TextBox 6"/>
          <p:cNvSpPr txBox="1">
            <a:spLocks noChangeArrowheads="1"/>
          </p:cNvSpPr>
          <p:nvPr/>
        </p:nvSpPr>
        <p:spPr bwMode="auto">
          <a:xfrm>
            <a:off x="9559925" y="4010025"/>
            <a:ext cx="2319338"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gn="ctr">
              <a:lnSpc>
                <a:spcPct val="100000"/>
              </a:lnSpc>
              <a:spcBef>
                <a:spcPct val="0"/>
              </a:spcBef>
              <a:buFontTx/>
              <a:buNone/>
            </a:pPr>
            <a:r>
              <a:rPr lang="el-GR" altLang="en-US" sz="2000" b="1">
                <a:solidFill>
                  <a:srgbClr val="FF0000"/>
                </a:solidFill>
              </a:rPr>
              <a:t>Συμπεριφέρεσαι </a:t>
            </a:r>
          </a:p>
          <a:p>
            <a:pPr algn="ctr">
              <a:lnSpc>
                <a:spcPct val="100000"/>
              </a:lnSpc>
              <a:spcBef>
                <a:spcPct val="0"/>
              </a:spcBef>
              <a:buFontTx/>
              <a:buNone/>
            </a:pPr>
            <a:r>
              <a:rPr lang="el-GR" altLang="en-US" sz="2000" b="1">
                <a:solidFill>
                  <a:srgbClr val="FF0000"/>
                </a:solidFill>
              </a:rPr>
              <a:t>όπως </a:t>
            </a:r>
          </a:p>
          <a:p>
            <a:pPr algn="ctr">
              <a:lnSpc>
                <a:spcPct val="100000"/>
              </a:lnSpc>
              <a:spcBef>
                <a:spcPct val="0"/>
              </a:spcBef>
              <a:buFontTx/>
              <a:buNone/>
            </a:pPr>
            <a:r>
              <a:rPr lang="el-GR" altLang="en-US" sz="2000" b="1">
                <a:solidFill>
                  <a:srgbClr val="FF0000"/>
                </a:solidFill>
              </a:rPr>
              <a:t>θα ήθελες </a:t>
            </a:r>
          </a:p>
          <a:p>
            <a:pPr algn="ctr">
              <a:lnSpc>
                <a:spcPct val="100000"/>
              </a:lnSpc>
              <a:spcBef>
                <a:spcPct val="0"/>
              </a:spcBef>
              <a:buFontTx/>
              <a:buNone/>
            </a:pPr>
            <a:r>
              <a:rPr lang="el-GR" altLang="en-US" sz="2000" b="1">
                <a:solidFill>
                  <a:srgbClr val="FF0000"/>
                </a:solidFill>
              </a:rPr>
              <a:t>να σου </a:t>
            </a:r>
          </a:p>
          <a:p>
            <a:pPr algn="ctr">
              <a:lnSpc>
                <a:spcPct val="100000"/>
              </a:lnSpc>
              <a:spcBef>
                <a:spcPct val="0"/>
              </a:spcBef>
              <a:buFontTx/>
              <a:buNone/>
            </a:pPr>
            <a:r>
              <a:rPr lang="el-GR" altLang="en-US" sz="2000" b="1">
                <a:solidFill>
                  <a:srgbClr val="FF0000"/>
                </a:solidFill>
              </a:rPr>
              <a:t>συμπεριφέρονται;</a:t>
            </a:r>
            <a:endParaRPr lang="en-GB" altLang="en-US" sz="2000" b="1">
              <a:solidFill>
                <a:srgbClr val="FF0000"/>
              </a:solidFill>
            </a:endParaRPr>
          </a:p>
        </p:txBody>
      </p:sp>
      <p:pic>
        <p:nvPicPr>
          <p:cNvPr id="21510" name="Picture 2" descr="Μοντέλο ερωτηματικό — Φωτογραφία © bluecups #898211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44075" y="688975"/>
            <a:ext cx="2135188" cy="284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
          <p:cNvPicPr>
            <a:picLocks noChangeAspect="1" noChangeArrowheads="1"/>
          </p:cNvPicPr>
          <p:nvPr/>
        </p:nvPicPr>
        <p:blipFill>
          <a:blip r:embed="rId2">
            <a:extLst>
              <a:ext uri="{28A0092B-C50C-407E-A947-70E740481C1C}">
                <a14:useLocalDpi xmlns:a14="http://schemas.microsoft.com/office/drawing/2010/main" val="0"/>
              </a:ext>
            </a:extLst>
          </a:blip>
          <a:srcRect l="10423" t="29207" r="13809" b="39523"/>
          <a:stretch>
            <a:fillRect/>
          </a:stretch>
        </p:blipFill>
        <p:spPr bwMode="auto">
          <a:xfrm>
            <a:off x="871538" y="606425"/>
            <a:ext cx="9861550" cy="542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8442325" cy="777875"/>
          </a:xfrm>
          <a:prstGeom prst="rect">
            <a:avLst/>
          </a:prstGeom>
          <a:ln>
            <a:solidFill>
              <a:schemeClr val="accent2"/>
            </a:solidFill>
          </a:ln>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l-GR" b="1" dirty="0">
                <a:solidFill>
                  <a:schemeClr val="accent2">
                    <a:lumMod val="75000"/>
                  </a:schemeClr>
                </a:solidFill>
              </a:rPr>
              <a:t>3</a:t>
            </a:r>
            <a:r>
              <a:rPr lang="el-GR" b="1" baseline="30000" dirty="0">
                <a:solidFill>
                  <a:schemeClr val="accent2">
                    <a:lumMod val="75000"/>
                  </a:schemeClr>
                </a:solidFill>
              </a:rPr>
              <a:t>η</a:t>
            </a:r>
            <a:r>
              <a:rPr lang="el-GR" b="1" dirty="0">
                <a:solidFill>
                  <a:schemeClr val="accent2">
                    <a:lumMod val="75000"/>
                  </a:schemeClr>
                </a:solidFill>
              </a:rPr>
              <a:t> ημέρα – Συμπεριφορά και όρια</a:t>
            </a:r>
            <a:endParaRPr lang="en-GB" b="1" dirty="0">
              <a:solidFill>
                <a:schemeClr val="accent2">
                  <a:lumMod val="75000"/>
                </a:schemeClr>
              </a:solidFill>
            </a:endParaRPr>
          </a:p>
        </p:txBody>
      </p:sp>
      <p:sp>
        <p:nvSpPr>
          <p:cNvPr id="23555" name="TextBox 2"/>
          <p:cNvSpPr txBox="1">
            <a:spLocks noChangeArrowheads="1"/>
          </p:cNvSpPr>
          <p:nvPr/>
        </p:nvSpPr>
        <p:spPr bwMode="auto">
          <a:xfrm>
            <a:off x="396875" y="2319338"/>
            <a:ext cx="10979150" cy="2062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285750" indent="-285750">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nSpc>
                <a:spcPct val="100000"/>
              </a:lnSpc>
              <a:spcBef>
                <a:spcPct val="0"/>
              </a:spcBef>
              <a:buFont typeface="Wingdings" pitchFamily="2" charset="2"/>
              <a:buChar char="Ø"/>
            </a:pPr>
            <a:r>
              <a:rPr lang="el-GR" altLang="en-US" sz="3200">
                <a:solidFill>
                  <a:srgbClr val="002060"/>
                </a:solidFill>
              </a:rPr>
              <a:t>Δραστηριότητες ομαδικής εργασίας για την ενίσχυση ενός ασφαλούς περιβάλλοντος</a:t>
            </a:r>
            <a:endParaRPr lang="en-GB" altLang="en-US" sz="3200">
              <a:solidFill>
                <a:srgbClr val="002060"/>
              </a:solidFill>
            </a:endParaRPr>
          </a:p>
          <a:p>
            <a:pPr>
              <a:lnSpc>
                <a:spcPct val="100000"/>
              </a:lnSpc>
              <a:spcBef>
                <a:spcPct val="0"/>
              </a:spcBef>
              <a:buFont typeface="Wingdings" pitchFamily="2" charset="2"/>
              <a:buChar char="Ø"/>
            </a:pPr>
            <a:r>
              <a:rPr lang="el-GR" altLang="en-US" sz="3200">
                <a:solidFill>
                  <a:srgbClr val="002060"/>
                </a:solidFill>
              </a:rPr>
              <a:t>Θέσπιση αποτελεσματικών κανόνων στην τάξη.</a:t>
            </a:r>
          </a:p>
          <a:p>
            <a:pPr>
              <a:lnSpc>
                <a:spcPct val="100000"/>
              </a:lnSpc>
              <a:spcBef>
                <a:spcPct val="0"/>
              </a:spcBef>
              <a:buFont typeface="Wingdings" pitchFamily="2" charset="2"/>
              <a:buChar char="Ø"/>
            </a:pPr>
            <a:r>
              <a:rPr lang="el-GR" altLang="en-US" sz="3200">
                <a:solidFill>
                  <a:srgbClr val="002060"/>
                </a:solidFill>
              </a:rPr>
              <a:t>Αντιμετώπιση δύσκολης συμπεριφοράς.</a:t>
            </a:r>
          </a:p>
        </p:txBody>
      </p:sp>
      <p:pic>
        <p:nvPicPr>
          <p:cNvPr id="23556" name="Picture 2" descr="A cartoon of a person holding a book and a pointer&#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b="11266"/>
          <a:stretch>
            <a:fillRect/>
          </a:stretch>
        </p:blipFill>
        <p:spPr bwMode="auto">
          <a:xfrm>
            <a:off x="10434638" y="520700"/>
            <a:ext cx="11049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l-GR" b="1" dirty="0">
                <a:solidFill>
                  <a:schemeClr val="accent2">
                    <a:lumMod val="75000"/>
                  </a:schemeClr>
                </a:solidFill>
              </a:rPr>
              <a:t>3</a:t>
            </a:r>
            <a:r>
              <a:rPr lang="el-GR" b="1" baseline="30000" dirty="0">
                <a:solidFill>
                  <a:schemeClr val="accent2">
                    <a:lumMod val="75000"/>
                  </a:schemeClr>
                </a:solidFill>
              </a:rPr>
              <a:t>η</a:t>
            </a:r>
            <a:r>
              <a:rPr lang="el-GR" b="1" dirty="0">
                <a:solidFill>
                  <a:schemeClr val="accent2">
                    <a:lumMod val="75000"/>
                  </a:schemeClr>
                </a:solidFill>
              </a:rPr>
              <a:t> ημέρα – Συμπεριφορά και όρια</a:t>
            </a:r>
            <a:endParaRPr lang="en-GB" b="1" dirty="0">
              <a:solidFill>
                <a:schemeClr val="accent2">
                  <a:lumMod val="75000"/>
                </a:schemeClr>
              </a:solidFill>
            </a:endParaRPr>
          </a:p>
        </p:txBody>
      </p:sp>
      <p:sp>
        <p:nvSpPr>
          <p:cNvPr id="24579" name="TextBox 3"/>
          <p:cNvSpPr txBox="1">
            <a:spLocks noChangeArrowheads="1"/>
          </p:cNvSpPr>
          <p:nvPr/>
        </p:nvSpPr>
        <p:spPr bwMode="auto">
          <a:xfrm>
            <a:off x="22225" y="990600"/>
            <a:ext cx="6165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nSpc>
                <a:spcPct val="100000"/>
              </a:lnSpc>
              <a:spcBef>
                <a:spcPct val="0"/>
              </a:spcBef>
              <a:buFontTx/>
              <a:buNone/>
            </a:pPr>
            <a:r>
              <a:rPr lang="el-GR" altLang="en-US" u="sng">
                <a:solidFill>
                  <a:srgbClr val="002060"/>
                </a:solidFill>
              </a:rPr>
              <a:t>Δραστηριότητες ομαδικής εργασίας </a:t>
            </a:r>
            <a:endParaRPr lang="en-GB" altLang="en-US" u="sng"/>
          </a:p>
        </p:txBody>
      </p:sp>
      <p:sp>
        <p:nvSpPr>
          <p:cNvPr id="24580" name="AutoShape 2"/>
          <p:cNvSpPr>
            <a:spLocks noChangeAspect="1" noChangeArrowheads="1"/>
          </p:cNvSpPr>
          <p:nvPr/>
        </p:nvSpPr>
        <p:spPr bwMode="auto">
          <a:xfrm>
            <a:off x="5943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nSpc>
                <a:spcPct val="100000"/>
              </a:lnSpc>
              <a:spcBef>
                <a:spcPct val="0"/>
              </a:spcBef>
              <a:buFontTx/>
              <a:buNone/>
            </a:pPr>
            <a:endParaRPr lang="en-GB" altLang="en-US" sz="1800"/>
          </a:p>
        </p:txBody>
      </p:sp>
      <p:pic>
        <p:nvPicPr>
          <p:cNvPr id="24581" name="Picture 6" descr="A tv on the wall&#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l="10423" t="23987" r="21165" b="46848"/>
          <a:stretch>
            <a:fillRect/>
          </a:stretch>
        </p:blipFill>
        <p:spPr bwMode="auto">
          <a:xfrm>
            <a:off x="6096000" y="871538"/>
            <a:ext cx="5627688"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10" descr="A group of people holding up paper&#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 y="1477963"/>
            <a:ext cx="5011738"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12" descr="A group of women holding up paper&#10;&#10;AI-generated content may be incorrec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4150" y="4184650"/>
            <a:ext cx="4751388"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4" descr="Teamwork &amp; Communication | Cohen Collection | Volumes | The Neurosurgical  Atla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17700" y="4783138"/>
            <a:ext cx="2659063"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l-GR" b="1" dirty="0">
                <a:solidFill>
                  <a:schemeClr val="accent2">
                    <a:lumMod val="75000"/>
                  </a:schemeClr>
                </a:solidFill>
              </a:rPr>
              <a:t>3</a:t>
            </a:r>
            <a:r>
              <a:rPr lang="el-GR" b="1" baseline="30000" dirty="0">
                <a:solidFill>
                  <a:schemeClr val="accent2">
                    <a:lumMod val="75000"/>
                  </a:schemeClr>
                </a:solidFill>
              </a:rPr>
              <a:t>η</a:t>
            </a:r>
            <a:r>
              <a:rPr lang="el-GR" b="1" dirty="0">
                <a:solidFill>
                  <a:schemeClr val="accent2">
                    <a:lumMod val="75000"/>
                  </a:schemeClr>
                </a:solidFill>
              </a:rPr>
              <a:t> ημέρα – Συμπεριφορά και όρια</a:t>
            </a:r>
            <a:r>
              <a:rPr lang="en-GB" b="1" dirty="0">
                <a:solidFill>
                  <a:schemeClr val="accent2">
                    <a:lumMod val="75000"/>
                  </a:schemeClr>
                </a:solidFill>
              </a:rPr>
              <a:t>  </a:t>
            </a:r>
          </a:p>
        </p:txBody>
      </p:sp>
      <p:pic>
        <p:nvPicPr>
          <p:cNvPr id="25603" name="Picture 3" descr="A poster with cartoon characters&#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275" y="1090613"/>
            <a:ext cx="6013450" cy="451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5" descr="A book with text on it&#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l="15778" t="4671" r="16101" b="18881"/>
          <a:stretch>
            <a:fillRect/>
          </a:stretch>
        </p:blipFill>
        <p:spPr bwMode="auto">
          <a:xfrm>
            <a:off x="7662863" y="849313"/>
            <a:ext cx="3844925" cy="575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TextBox 6"/>
          <p:cNvSpPr txBox="1">
            <a:spLocks noChangeArrowheads="1"/>
          </p:cNvSpPr>
          <p:nvPr/>
        </p:nvSpPr>
        <p:spPr bwMode="auto">
          <a:xfrm>
            <a:off x="684213" y="6078538"/>
            <a:ext cx="35734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nSpc>
                <a:spcPct val="100000"/>
              </a:lnSpc>
              <a:spcBef>
                <a:spcPct val="0"/>
              </a:spcBef>
              <a:buFontTx/>
              <a:buNone/>
            </a:pPr>
            <a:r>
              <a:rPr lang="el-GR" altLang="en-US" b="1">
                <a:solidFill>
                  <a:srgbClr val="FF0000"/>
                </a:solidFill>
              </a:rPr>
              <a:t>Συναίνεση μαθητών  </a:t>
            </a:r>
            <a:endParaRPr lang="en-GB" altLang="en-US" b="1">
              <a:solidFill>
                <a:srgbClr val="FF0000"/>
              </a:solidFill>
            </a:endParaRPr>
          </a:p>
        </p:txBody>
      </p:sp>
      <p:pic>
        <p:nvPicPr>
          <p:cNvPr id="25606" name="Picture 2" descr="25,100+ Check Mark Box Stock Photos, Pictures &amp; Royalty-Free Images -  iStock | Check mark box icon, Check mark box 3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9400" y="5880100"/>
            <a:ext cx="877888"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lowchart: Alternative Process 7"/>
          <p:cNvSpPr/>
          <p:nvPr/>
        </p:nvSpPr>
        <p:spPr>
          <a:xfrm>
            <a:off x="7761288" y="1090613"/>
            <a:ext cx="3657600" cy="695325"/>
          </a:xfrm>
          <a:prstGeom prst="flowChartAlternateProcess">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l-GR" b="1" dirty="0">
                <a:solidFill>
                  <a:schemeClr val="accent2">
                    <a:lumMod val="75000"/>
                  </a:schemeClr>
                </a:solidFill>
              </a:rPr>
              <a:t>3</a:t>
            </a:r>
            <a:r>
              <a:rPr lang="el-GR" b="1" baseline="30000" dirty="0">
                <a:solidFill>
                  <a:schemeClr val="accent2">
                    <a:lumMod val="75000"/>
                  </a:schemeClr>
                </a:solidFill>
              </a:rPr>
              <a:t>η</a:t>
            </a:r>
            <a:r>
              <a:rPr lang="el-GR" b="1" dirty="0">
                <a:solidFill>
                  <a:schemeClr val="accent2">
                    <a:lumMod val="75000"/>
                  </a:schemeClr>
                </a:solidFill>
              </a:rPr>
              <a:t> ημέρα – Συμπεριφορά και όρια</a:t>
            </a:r>
            <a:r>
              <a:rPr lang="en-GB" b="1" dirty="0">
                <a:solidFill>
                  <a:schemeClr val="accent2">
                    <a:lumMod val="75000"/>
                  </a:schemeClr>
                </a:solidFill>
              </a:rPr>
              <a:t>  </a:t>
            </a:r>
          </a:p>
        </p:txBody>
      </p:sp>
      <p:sp>
        <p:nvSpPr>
          <p:cNvPr id="26627" name="TextBox 6"/>
          <p:cNvSpPr txBox="1">
            <a:spLocks noChangeArrowheads="1"/>
          </p:cNvSpPr>
          <p:nvPr/>
        </p:nvSpPr>
        <p:spPr bwMode="auto">
          <a:xfrm>
            <a:off x="444500" y="1319213"/>
            <a:ext cx="53768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nSpc>
                <a:spcPct val="100000"/>
              </a:lnSpc>
              <a:spcBef>
                <a:spcPct val="0"/>
              </a:spcBef>
              <a:buFont typeface="Wingdings" pitchFamily="2" charset="2"/>
              <a:buChar char="q"/>
            </a:pPr>
            <a:r>
              <a:rPr lang="el-GR" altLang="en-US" b="1">
                <a:solidFill>
                  <a:srgbClr val="FF0000"/>
                </a:solidFill>
              </a:rPr>
              <a:t>Εμπιστοσύνη στους μαθητές  </a:t>
            </a:r>
            <a:endParaRPr lang="en-GB" altLang="en-US" b="1">
              <a:solidFill>
                <a:srgbClr val="FF0000"/>
              </a:solidFill>
            </a:endParaRPr>
          </a:p>
        </p:txBody>
      </p:sp>
      <p:sp>
        <p:nvSpPr>
          <p:cNvPr id="4" name="TextBox 6"/>
          <p:cNvSpPr txBox="1">
            <a:spLocks noChangeArrowheads="1"/>
          </p:cNvSpPr>
          <p:nvPr/>
        </p:nvSpPr>
        <p:spPr bwMode="auto">
          <a:xfrm>
            <a:off x="444500" y="1843088"/>
            <a:ext cx="43719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nSpc>
                <a:spcPct val="100000"/>
              </a:lnSpc>
              <a:spcBef>
                <a:spcPct val="0"/>
              </a:spcBef>
              <a:buFont typeface="Wingdings" pitchFamily="2" charset="2"/>
              <a:buChar char="q"/>
            </a:pPr>
            <a:r>
              <a:rPr lang="el-GR" altLang="en-US" b="1">
                <a:solidFill>
                  <a:srgbClr val="FF0000"/>
                </a:solidFill>
              </a:rPr>
              <a:t>Επικοινωνία με γονείς  </a:t>
            </a:r>
            <a:endParaRPr lang="en-GB" altLang="en-US" b="1">
              <a:solidFill>
                <a:srgbClr val="FF0000"/>
              </a:solidFill>
            </a:endParaRPr>
          </a:p>
        </p:txBody>
      </p:sp>
      <p:sp>
        <p:nvSpPr>
          <p:cNvPr id="5" name="TextBox 6"/>
          <p:cNvSpPr txBox="1">
            <a:spLocks noChangeArrowheads="1"/>
          </p:cNvSpPr>
          <p:nvPr/>
        </p:nvSpPr>
        <p:spPr bwMode="auto">
          <a:xfrm>
            <a:off x="444500" y="2382838"/>
            <a:ext cx="10647363" cy="954087"/>
          </a:xfrm>
          <a:prstGeom prst="rect">
            <a:avLst/>
          </a:prstGeom>
          <a:noFill/>
          <a:ln>
            <a:noFill/>
          </a:ln>
        </p:spPr>
        <p:txBody>
          <a:bodyPr wrap="non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eaLnBrk="0" fontAlgn="base" hangingPunct="0">
              <a:spcBef>
                <a:spcPct val="0"/>
              </a:spcBef>
              <a:spcAft>
                <a:spcPct val="0"/>
              </a:spcAft>
              <a:defRPr>
                <a:solidFill>
                  <a:schemeClr val="tx1"/>
                </a:solidFill>
                <a:latin typeface="Aptos" panose="020B0004020202020204" pitchFamily="34" charset="0"/>
              </a:defRPr>
            </a:lvl6pPr>
            <a:lvl7pPr marL="2971800" indent="-228600" eaLnBrk="0" fontAlgn="base" hangingPunct="0">
              <a:spcBef>
                <a:spcPct val="0"/>
              </a:spcBef>
              <a:spcAft>
                <a:spcPct val="0"/>
              </a:spcAft>
              <a:defRPr>
                <a:solidFill>
                  <a:schemeClr val="tx1"/>
                </a:solidFill>
                <a:latin typeface="Aptos" panose="020B0004020202020204" pitchFamily="34" charset="0"/>
              </a:defRPr>
            </a:lvl7pPr>
            <a:lvl8pPr marL="3429000" indent="-228600" eaLnBrk="0" fontAlgn="base" hangingPunct="0">
              <a:spcBef>
                <a:spcPct val="0"/>
              </a:spcBef>
              <a:spcAft>
                <a:spcPct val="0"/>
              </a:spcAft>
              <a:defRPr>
                <a:solidFill>
                  <a:schemeClr val="tx1"/>
                </a:solidFill>
                <a:latin typeface="Aptos" panose="020B0004020202020204" pitchFamily="34" charset="0"/>
              </a:defRPr>
            </a:lvl8pPr>
            <a:lvl9pPr marL="3886200" indent="-228600" eaLnBrk="0" fontAlgn="base" hangingPunct="0">
              <a:spcBef>
                <a:spcPct val="0"/>
              </a:spcBef>
              <a:spcAft>
                <a:spcPct val="0"/>
              </a:spcAft>
              <a:defRPr>
                <a:solidFill>
                  <a:schemeClr val="tx1"/>
                </a:solidFill>
                <a:latin typeface="Aptos" panose="020B0004020202020204" pitchFamily="34" charset="0"/>
              </a:defRPr>
            </a:lvl9pPr>
          </a:lstStyle>
          <a:p>
            <a:pPr marL="457200" indent="-457200">
              <a:buFont typeface="Wingdings" panose="05000000000000000000" pitchFamily="2" charset="2"/>
              <a:buChar char="q"/>
              <a:defRPr/>
            </a:pPr>
            <a:r>
              <a:rPr lang="el-GR" altLang="en-US" sz="2800" b="1" dirty="0">
                <a:solidFill>
                  <a:srgbClr val="FF0000"/>
                </a:solidFill>
              </a:rPr>
              <a:t>Φυλλάδιο για να δουν οι μαθητές ποιούς κανόνες τήρησαν και </a:t>
            </a:r>
          </a:p>
          <a:p>
            <a:pPr>
              <a:defRPr/>
            </a:pPr>
            <a:r>
              <a:rPr lang="el-GR" altLang="en-US" sz="2800" b="1" dirty="0">
                <a:solidFill>
                  <a:srgbClr val="FF0000"/>
                </a:solidFill>
              </a:rPr>
              <a:t>ποιούς όχι.</a:t>
            </a:r>
            <a:endParaRPr lang="en-GB" altLang="en-US" sz="2800" b="1" dirty="0">
              <a:solidFill>
                <a:srgbClr val="FF0000"/>
              </a:solidFill>
            </a:endParaRPr>
          </a:p>
        </p:txBody>
      </p:sp>
      <p:sp>
        <p:nvSpPr>
          <p:cNvPr id="6" name="TextBox 6"/>
          <p:cNvSpPr txBox="1">
            <a:spLocks noChangeArrowheads="1"/>
          </p:cNvSpPr>
          <p:nvPr/>
        </p:nvSpPr>
        <p:spPr bwMode="auto">
          <a:xfrm>
            <a:off x="392113" y="4230688"/>
            <a:ext cx="6451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nSpc>
                <a:spcPct val="100000"/>
              </a:lnSpc>
              <a:spcBef>
                <a:spcPct val="0"/>
              </a:spcBef>
              <a:buFont typeface="Wingdings" pitchFamily="2" charset="2"/>
              <a:buChar char="q"/>
            </a:pPr>
            <a:r>
              <a:rPr lang="el-GR" altLang="en-US" b="1">
                <a:solidFill>
                  <a:schemeClr val="tx2"/>
                </a:solidFill>
              </a:rPr>
              <a:t>Συζητήθηκαν μελέτες περίπτωσης </a:t>
            </a:r>
            <a:endParaRPr lang="en-GB" altLang="en-US" b="1">
              <a:solidFill>
                <a:schemeClr val="tx2"/>
              </a:solidFill>
            </a:endParaRPr>
          </a:p>
        </p:txBody>
      </p:sp>
      <p:sp>
        <p:nvSpPr>
          <p:cNvPr id="7" name="TextBox 6"/>
          <p:cNvSpPr txBox="1">
            <a:spLocks noChangeArrowheads="1"/>
          </p:cNvSpPr>
          <p:nvPr/>
        </p:nvSpPr>
        <p:spPr bwMode="auto">
          <a:xfrm>
            <a:off x="392113" y="3521075"/>
            <a:ext cx="42830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nSpc>
                <a:spcPct val="100000"/>
              </a:lnSpc>
              <a:spcBef>
                <a:spcPct val="0"/>
              </a:spcBef>
              <a:buFont typeface="Wingdings" pitchFamily="2" charset="2"/>
              <a:buChar char="q"/>
            </a:pPr>
            <a:r>
              <a:rPr lang="el-GR" altLang="en-US" b="1">
                <a:solidFill>
                  <a:srgbClr val="FF0000"/>
                </a:solidFill>
              </a:rPr>
              <a:t>Προσαρμογή κανόνων</a:t>
            </a:r>
            <a:endParaRPr lang="en-GB" altLang="en-US" b="1">
              <a:solidFill>
                <a:srgbClr val="FF0000"/>
              </a:solidFill>
            </a:endParaRPr>
          </a:p>
        </p:txBody>
      </p:sp>
      <p:sp>
        <p:nvSpPr>
          <p:cNvPr id="8" name="Smiley Face 7"/>
          <p:cNvSpPr/>
          <p:nvPr/>
        </p:nvSpPr>
        <p:spPr>
          <a:xfrm>
            <a:off x="5534025" y="5481638"/>
            <a:ext cx="914400" cy="914400"/>
          </a:xfrm>
          <a:prstGeom prst="smileyFac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 name="TextBox 8"/>
          <p:cNvSpPr txBox="1">
            <a:spLocks noChangeArrowheads="1"/>
          </p:cNvSpPr>
          <p:nvPr/>
        </p:nvSpPr>
        <p:spPr bwMode="auto">
          <a:xfrm>
            <a:off x="6657975" y="5472113"/>
            <a:ext cx="5127625" cy="923925"/>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gn="ctr">
              <a:lnSpc>
                <a:spcPct val="100000"/>
              </a:lnSpc>
              <a:spcBef>
                <a:spcPct val="0"/>
              </a:spcBef>
              <a:buFontTx/>
              <a:buNone/>
            </a:pPr>
            <a:r>
              <a:rPr lang="el-GR" altLang="en-US" sz="1800" b="1"/>
              <a:t>Συνθηματικά για καλύτερη επικοινωνία στην τάξη, επαφή με ζώα για να ηρεμούν οι υπερδραστήριοι μαθητές.</a:t>
            </a:r>
            <a:endParaRPr lang="en-GB" altLang="en-US" sz="18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additive="base">
                                        <p:cTn id="47" dur="500" fill="hold"/>
                                        <p:tgtEl>
                                          <p:spTgt spid="8"/>
                                        </p:tgtEl>
                                        <p:attrNameLst>
                                          <p:attrName>ppt_x</p:attrName>
                                        </p:attrNameLst>
                                      </p:cBhvr>
                                      <p:tavLst>
                                        <p:tav tm="0">
                                          <p:val>
                                            <p:strVal val="#ppt_x"/>
                                          </p:val>
                                        </p:tav>
                                        <p:tav tm="100000">
                                          <p:val>
                                            <p:strVal val="#ppt_x"/>
                                          </p:val>
                                        </p:tav>
                                      </p:tavLst>
                                    </p:anim>
                                    <p:anim calcmode="lin" valueType="num">
                                      <p:cBhvr additive="base">
                                        <p:cTn id="4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l-GR" b="1" dirty="0">
                <a:solidFill>
                  <a:schemeClr val="accent2">
                    <a:lumMod val="75000"/>
                  </a:schemeClr>
                </a:solidFill>
              </a:rPr>
              <a:t>3</a:t>
            </a:r>
            <a:r>
              <a:rPr lang="el-GR" b="1" baseline="30000" dirty="0">
                <a:solidFill>
                  <a:schemeClr val="accent2">
                    <a:lumMod val="75000"/>
                  </a:schemeClr>
                </a:solidFill>
              </a:rPr>
              <a:t>η</a:t>
            </a:r>
            <a:r>
              <a:rPr lang="el-GR" b="1" dirty="0">
                <a:solidFill>
                  <a:schemeClr val="accent2">
                    <a:lumMod val="75000"/>
                  </a:schemeClr>
                </a:solidFill>
              </a:rPr>
              <a:t> ημέρα – Συμπεριφορά και όρια</a:t>
            </a:r>
            <a:r>
              <a:rPr lang="en-GB" b="1" dirty="0">
                <a:solidFill>
                  <a:schemeClr val="accent2">
                    <a:lumMod val="75000"/>
                  </a:schemeClr>
                </a:solidFill>
              </a:rPr>
              <a:t>  </a:t>
            </a:r>
          </a:p>
        </p:txBody>
      </p:sp>
      <p:sp>
        <p:nvSpPr>
          <p:cNvPr id="27651" name="TextBox 4"/>
          <p:cNvSpPr txBox="1">
            <a:spLocks noChangeArrowheads="1"/>
          </p:cNvSpPr>
          <p:nvPr/>
        </p:nvSpPr>
        <p:spPr bwMode="auto">
          <a:xfrm>
            <a:off x="4778375" y="1089025"/>
            <a:ext cx="68691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gn="ctr">
              <a:lnSpc>
                <a:spcPct val="100000"/>
              </a:lnSpc>
              <a:spcBef>
                <a:spcPct val="0"/>
              </a:spcBef>
              <a:buFontTx/>
              <a:buNone/>
            </a:pPr>
            <a:r>
              <a:rPr lang="en-GB" altLang="en-US" sz="2400" b="1">
                <a:solidFill>
                  <a:schemeClr val="accent2"/>
                </a:solidFill>
              </a:rPr>
              <a:t>Cultivating empathy at school</a:t>
            </a:r>
            <a:r>
              <a:rPr lang="el-GR" altLang="en-US" sz="2400" b="1">
                <a:solidFill>
                  <a:schemeClr val="accent2"/>
                </a:solidFill>
              </a:rPr>
              <a:t>-</a:t>
            </a:r>
            <a:endParaRPr lang="en-GB" altLang="en-US" sz="2400" b="1">
              <a:solidFill>
                <a:schemeClr val="accent2"/>
              </a:solidFill>
            </a:endParaRPr>
          </a:p>
          <a:p>
            <a:pPr algn="ctr">
              <a:lnSpc>
                <a:spcPct val="100000"/>
              </a:lnSpc>
              <a:spcBef>
                <a:spcPct val="0"/>
              </a:spcBef>
              <a:buFontTx/>
              <a:buNone/>
            </a:pPr>
            <a:r>
              <a:rPr lang="el-GR" altLang="en-US" sz="2400" b="1">
                <a:solidFill>
                  <a:schemeClr val="accent2"/>
                </a:solidFill>
              </a:rPr>
              <a:t> </a:t>
            </a:r>
            <a:r>
              <a:rPr lang="en-GB" altLang="en-US" sz="2400" b="1">
                <a:solidFill>
                  <a:schemeClr val="accent2"/>
                </a:solidFill>
              </a:rPr>
              <a:t>a mile in someone else</a:t>
            </a:r>
            <a:r>
              <a:rPr lang="el-GR" altLang="en-US" sz="2400" b="1">
                <a:solidFill>
                  <a:schemeClr val="accent2"/>
                </a:solidFill>
              </a:rPr>
              <a:t>’</a:t>
            </a:r>
            <a:r>
              <a:rPr lang="en-GB" altLang="en-US" sz="2400" b="1">
                <a:solidFill>
                  <a:schemeClr val="accent2"/>
                </a:solidFill>
              </a:rPr>
              <a:t>s  moccasins</a:t>
            </a:r>
            <a:r>
              <a:rPr lang="el-GR" altLang="en-US" sz="2400" b="1">
                <a:solidFill>
                  <a:schemeClr val="accent2"/>
                </a:solidFill>
              </a:rPr>
              <a:t> </a:t>
            </a:r>
            <a:endParaRPr lang="en-GB" altLang="en-US" sz="2400" b="1">
              <a:solidFill>
                <a:schemeClr val="accent2"/>
              </a:solidFill>
            </a:endParaRPr>
          </a:p>
        </p:txBody>
      </p:sp>
      <p:pic>
        <p:nvPicPr>
          <p:cNvPr id="27652" name="Picture 6" descr="A hand holding a piece of paper with writing on it&#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l="22910" t="5238" r="12752" b="29842"/>
          <a:stretch>
            <a:fillRect/>
          </a:stretch>
        </p:blipFill>
        <p:spPr bwMode="auto">
          <a:xfrm>
            <a:off x="500063" y="919163"/>
            <a:ext cx="4278312" cy="575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8375" y="2089150"/>
            <a:ext cx="7413625" cy="458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9726613" cy="822325"/>
          </a:xfrm>
          <a:prstGeom prst="rect">
            <a:avLst/>
          </a:prstGeom>
          <a:ln>
            <a:solidFill>
              <a:schemeClr val="accent2"/>
            </a:solidFill>
          </a:ln>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4</a:t>
            </a:r>
            <a:r>
              <a:rPr lang="el-GR" b="1" baseline="30000" dirty="0">
                <a:solidFill>
                  <a:schemeClr val="accent2">
                    <a:lumMod val="75000"/>
                  </a:schemeClr>
                </a:solidFill>
              </a:rPr>
              <a:t>η</a:t>
            </a:r>
            <a:r>
              <a:rPr lang="el-GR" b="1" dirty="0">
                <a:solidFill>
                  <a:schemeClr val="accent2">
                    <a:lumMod val="75000"/>
                  </a:schemeClr>
                </a:solidFill>
              </a:rPr>
              <a:t> ημέρα – </a:t>
            </a:r>
            <a:r>
              <a:rPr lang="en-GB" b="1" dirty="0">
                <a:solidFill>
                  <a:schemeClr val="accent2">
                    <a:lumMod val="75000"/>
                  </a:schemeClr>
                </a:solidFill>
              </a:rPr>
              <a:t>A</a:t>
            </a:r>
            <a:r>
              <a:rPr lang="el-GR" b="1" dirty="0">
                <a:solidFill>
                  <a:schemeClr val="accent2">
                    <a:lumMod val="75000"/>
                  </a:schemeClr>
                </a:solidFill>
              </a:rPr>
              <a:t>ποτελεσματική επικοινωνία</a:t>
            </a:r>
            <a:endParaRPr lang="en-GB" b="1" dirty="0">
              <a:solidFill>
                <a:schemeClr val="accent2">
                  <a:lumMod val="75000"/>
                </a:schemeClr>
              </a:solidFill>
            </a:endParaRPr>
          </a:p>
        </p:txBody>
      </p:sp>
      <p:sp>
        <p:nvSpPr>
          <p:cNvPr id="28675" name="TextBox 2"/>
          <p:cNvSpPr txBox="1">
            <a:spLocks noChangeArrowheads="1"/>
          </p:cNvSpPr>
          <p:nvPr/>
        </p:nvSpPr>
        <p:spPr bwMode="auto">
          <a:xfrm>
            <a:off x="320675" y="2830513"/>
            <a:ext cx="10979150" cy="2062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285750" indent="-285750">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nSpc>
                <a:spcPct val="100000"/>
              </a:lnSpc>
              <a:spcBef>
                <a:spcPct val="0"/>
              </a:spcBef>
              <a:buFont typeface="Wingdings" pitchFamily="2" charset="2"/>
              <a:buChar char="Ø"/>
            </a:pPr>
            <a:r>
              <a:rPr lang="el-GR" altLang="en-US" sz="3200">
                <a:solidFill>
                  <a:srgbClr val="002060"/>
                </a:solidFill>
              </a:rPr>
              <a:t>Διαπολιτισμική επικοινωνία.</a:t>
            </a:r>
          </a:p>
          <a:p>
            <a:pPr>
              <a:lnSpc>
                <a:spcPct val="100000"/>
              </a:lnSpc>
              <a:spcBef>
                <a:spcPct val="0"/>
              </a:spcBef>
              <a:buFont typeface="Wingdings" pitchFamily="2" charset="2"/>
              <a:buChar char="Ø"/>
            </a:pPr>
            <a:r>
              <a:rPr lang="el-GR" altLang="en-US" sz="3200">
                <a:solidFill>
                  <a:srgbClr val="002060"/>
                </a:solidFill>
              </a:rPr>
              <a:t>Υποστήριξη μαθητών δεύτερης γλώσσας.</a:t>
            </a:r>
          </a:p>
          <a:p>
            <a:pPr>
              <a:lnSpc>
                <a:spcPct val="100000"/>
              </a:lnSpc>
              <a:spcBef>
                <a:spcPct val="0"/>
              </a:spcBef>
              <a:buFont typeface="Wingdings" pitchFamily="2" charset="2"/>
              <a:buChar char="Ø"/>
            </a:pPr>
            <a:r>
              <a:rPr lang="el-GR" altLang="en-US" sz="3200">
                <a:solidFill>
                  <a:srgbClr val="002060"/>
                </a:solidFill>
              </a:rPr>
              <a:t>Κίνητρο στην τάξη.</a:t>
            </a:r>
          </a:p>
          <a:p>
            <a:pPr>
              <a:lnSpc>
                <a:spcPct val="100000"/>
              </a:lnSpc>
              <a:spcBef>
                <a:spcPct val="0"/>
              </a:spcBef>
              <a:buFont typeface="Wingdings" pitchFamily="2" charset="2"/>
              <a:buChar char="Ø"/>
            </a:pPr>
            <a:endParaRPr lang="el-GR" altLang="en-US" sz="3200">
              <a:solidFill>
                <a:srgbClr val="002060"/>
              </a:solidFill>
            </a:endParaRPr>
          </a:p>
        </p:txBody>
      </p:sp>
      <p:pic>
        <p:nvPicPr>
          <p:cNvPr id="28676" name="Picture 2" descr="A cartoon of a person holding a book and a pointer&#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b="11266"/>
          <a:stretch>
            <a:fillRect/>
          </a:stretch>
        </p:blipFill>
        <p:spPr bwMode="auto">
          <a:xfrm>
            <a:off x="10652125" y="255588"/>
            <a:ext cx="11049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descr="A screen on the wall&#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l="5556" t="33810" r="28836" b="39206"/>
          <a:stretch>
            <a:fillRect/>
          </a:stretch>
        </p:blipFill>
        <p:spPr bwMode="auto">
          <a:xfrm>
            <a:off x="195263" y="1135063"/>
            <a:ext cx="6253162"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extBox 2"/>
          <p:cNvSpPr txBox="1">
            <a:spLocks noChangeArrowheads="1"/>
          </p:cNvSpPr>
          <p:nvPr/>
        </p:nvSpPr>
        <p:spPr bwMode="auto">
          <a:xfrm>
            <a:off x="806450" y="4695825"/>
            <a:ext cx="5394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gn="ctr">
              <a:lnSpc>
                <a:spcPct val="100000"/>
              </a:lnSpc>
              <a:spcBef>
                <a:spcPct val="0"/>
              </a:spcBef>
              <a:buFontTx/>
              <a:buNone/>
            </a:pPr>
            <a:r>
              <a:rPr lang="en-GB" altLang="en-US" sz="2400" b="1">
                <a:solidFill>
                  <a:schemeClr val="accent2"/>
                </a:solidFill>
              </a:rPr>
              <a:t>Cultivating empathy at school</a:t>
            </a:r>
            <a:r>
              <a:rPr lang="el-GR" altLang="en-US" sz="2400" b="1">
                <a:solidFill>
                  <a:schemeClr val="accent2"/>
                </a:solidFill>
              </a:rPr>
              <a:t>-</a:t>
            </a:r>
            <a:endParaRPr lang="en-GB" altLang="en-US" sz="2400" b="1">
              <a:solidFill>
                <a:schemeClr val="accent2"/>
              </a:solidFill>
            </a:endParaRPr>
          </a:p>
          <a:p>
            <a:pPr algn="ctr">
              <a:lnSpc>
                <a:spcPct val="100000"/>
              </a:lnSpc>
              <a:spcBef>
                <a:spcPct val="0"/>
              </a:spcBef>
              <a:buFontTx/>
              <a:buNone/>
            </a:pPr>
            <a:r>
              <a:rPr lang="el-GR" altLang="en-US" sz="2400" b="1">
                <a:solidFill>
                  <a:schemeClr val="accent2"/>
                </a:solidFill>
              </a:rPr>
              <a:t> </a:t>
            </a:r>
            <a:r>
              <a:rPr lang="en-GB" altLang="en-US" sz="2400" b="1">
                <a:solidFill>
                  <a:schemeClr val="accent2"/>
                </a:solidFill>
              </a:rPr>
              <a:t>a mile in someone else</a:t>
            </a:r>
            <a:r>
              <a:rPr lang="el-GR" altLang="en-US" sz="2400" b="1">
                <a:solidFill>
                  <a:schemeClr val="accent2"/>
                </a:solidFill>
              </a:rPr>
              <a:t>’</a:t>
            </a:r>
            <a:r>
              <a:rPr lang="en-GB" altLang="en-US" sz="2400" b="1">
                <a:solidFill>
                  <a:schemeClr val="accent2"/>
                </a:solidFill>
              </a:rPr>
              <a:t>s  moccasins</a:t>
            </a:r>
            <a:r>
              <a:rPr lang="el-GR" altLang="en-US" sz="2400" b="1">
                <a:solidFill>
                  <a:schemeClr val="accent2"/>
                </a:solidFill>
              </a:rPr>
              <a:t> </a:t>
            </a:r>
            <a:endParaRPr lang="en-GB" altLang="en-US" sz="2400" b="1">
              <a:solidFill>
                <a:schemeClr val="accent2"/>
              </a:solidFill>
            </a:endParaRPr>
          </a:p>
        </p:txBody>
      </p:sp>
      <p:pic>
        <p:nvPicPr>
          <p:cNvPr id="29700" name="Picture 5" descr="A paper with text and a group of people standing on the ground&#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l="4427" t="6667" r="6367" b="16560"/>
          <a:stretch>
            <a:fillRect/>
          </a:stretch>
        </p:blipFill>
        <p:spPr bwMode="auto">
          <a:xfrm>
            <a:off x="6602413" y="874713"/>
            <a:ext cx="5340350" cy="584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4</a:t>
            </a:r>
            <a:r>
              <a:rPr lang="el-GR" b="1" baseline="30000" dirty="0">
                <a:solidFill>
                  <a:schemeClr val="accent2">
                    <a:lumMod val="75000"/>
                  </a:schemeClr>
                </a:solidFill>
              </a:rPr>
              <a:t>η</a:t>
            </a:r>
            <a:r>
              <a:rPr lang="el-GR" b="1" dirty="0">
                <a:solidFill>
                  <a:schemeClr val="accent2">
                    <a:lumMod val="75000"/>
                  </a:schemeClr>
                </a:solidFill>
              </a:rPr>
              <a:t> ημέρα – </a:t>
            </a:r>
            <a:r>
              <a:rPr lang="en-GB" b="1" dirty="0">
                <a:solidFill>
                  <a:schemeClr val="accent2">
                    <a:lumMod val="75000"/>
                  </a:schemeClr>
                </a:solidFill>
              </a:rPr>
              <a:t>A</a:t>
            </a:r>
            <a:r>
              <a:rPr lang="el-GR" b="1" dirty="0">
                <a:solidFill>
                  <a:schemeClr val="accent2">
                    <a:lumMod val="75000"/>
                  </a:schemeClr>
                </a:solidFill>
              </a:rPr>
              <a:t>ποτελεσματική επικοινωνία</a:t>
            </a:r>
            <a:endParaRPr lang="en-GB" b="1"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3" descr="A paper with black text&#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l="14445" t="7672" r="10001" b="15025"/>
          <a:stretch>
            <a:fillRect/>
          </a:stretch>
        </p:blipFill>
        <p:spPr bwMode="auto">
          <a:xfrm>
            <a:off x="271463" y="776288"/>
            <a:ext cx="4768850" cy="608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5" descr="A paper with a checkered pattern&#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l="5556" t="3864" r="8730" b="11690"/>
          <a:stretch>
            <a:fillRect/>
          </a:stretch>
        </p:blipFill>
        <p:spPr bwMode="auto">
          <a:xfrm>
            <a:off x="5387975" y="776288"/>
            <a:ext cx="4630738" cy="608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p:nvSpPr>
        <p:spPr>
          <a:xfrm>
            <a:off x="114300" y="0"/>
            <a:ext cx="11963400" cy="1325563"/>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4</a:t>
            </a:r>
            <a:r>
              <a:rPr lang="el-GR" b="1" baseline="30000" dirty="0">
                <a:solidFill>
                  <a:schemeClr val="accent2">
                    <a:lumMod val="75000"/>
                  </a:schemeClr>
                </a:solidFill>
              </a:rPr>
              <a:t>η</a:t>
            </a:r>
            <a:r>
              <a:rPr lang="el-GR" b="1" dirty="0">
                <a:solidFill>
                  <a:schemeClr val="accent2">
                    <a:lumMod val="75000"/>
                  </a:schemeClr>
                </a:solidFill>
              </a:rPr>
              <a:t> ημέρα – </a:t>
            </a:r>
            <a:r>
              <a:rPr lang="en-GB" b="1" dirty="0">
                <a:solidFill>
                  <a:schemeClr val="accent2">
                    <a:lumMod val="75000"/>
                  </a:schemeClr>
                </a:solidFill>
              </a:rPr>
              <a:t>A</a:t>
            </a:r>
            <a:r>
              <a:rPr lang="el-GR" b="1" dirty="0">
                <a:solidFill>
                  <a:schemeClr val="accent2">
                    <a:lumMod val="75000"/>
                  </a:schemeClr>
                </a:solidFill>
              </a:rPr>
              <a:t>ποτελεσματική επικοινωνία</a:t>
            </a:r>
            <a:endParaRPr lang="en-GB" b="1"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1325562"/>
          </a:xfrm>
          <a:prstGeom prst="rect">
            <a:avLst/>
          </a:prstGeom>
          <a:ln>
            <a:solidFill>
              <a:schemeClr val="accent2">
                <a:lumMod val="75000"/>
              </a:schemeClr>
            </a:solidFill>
          </a:ln>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1</a:t>
            </a:r>
            <a:r>
              <a:rPr lang="el-GR" b="1" baseline="30000" dirty="0">
                <a:solidFill>
                  <a:schemeClr val="accent2">
                    <a:lumMod val="75000"/>
                  </a:schemeClr>
                </a:solidFill>
              </a:rPr>
              <a:t>η</a:t>
            </a:r>
            <a:r>
              <a:rPr lang="el-GR" b="1" dirty="0">
                <a:solidFill>
                  <a:schemeClr val="accent2">
                    <a:lumMod val="75000"/>
                  </a:schemeClr>
                </a:solidFill>
              </a:rPr>
              <a:t> ημέρα – Εισαγωγή στο μάθημα και καθορισμός στόχων</a:t>
            </a:r>
            <a:endParaRPr lang="en-GB" b="1" dirty="0">
              <a:solidFill>
                <a:schemeClr val="accent2">
                  <a:lumMod val="75000"/>
                </a:schemeClr>
              </a:solidFill>
            </a:endParaRPr>
          </a:p>
        </p:txBody>
      </p:sp>
      <p:sp>
        <p:nvSpPr>
          <p:cNvPr id="4099" name="TextBox 2"/>
          <p:cNvSpPr txBox="1">
            <a:spLocks noChangeArrowheads="1"/>
          </p:cNvSpPr>
          <p:nvPr/>
        </p:nvSpPr>
        <p:spPr bwMode="auto">
          <a:xfrm>
            <a:off x="347663" y="3121025"/>
            <a:ext cx="11496675" cy="20621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285750" indent="-285750">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nSpc>
                <a:spcPct val="100000"/>
              </a:lnSpc>
              <a:spcBef>
                <a:spcPct val="0"/>
              </a:spcBef>
              <a:buFont typeface="Wingdings" pitchFamily="2" charset="2"/>
              <a:buChar char="Ø"/>
            </a:pPr>
            <a:r>
              <a:rPr lang="el-GR" altLang="en-US" sz="3200">
                <a:solidFill>
                  <a:srgbClr val="002060"/>
                </a:solidFill>
              </a:rPr>
              <a:t>Εισαγωγή στο μάθημα, το σχολείο και τις εξωτερικές δραστηριότητες της εβδομάδας.</a:t>
            </a:r>
          </a:p>
          <a:p>
            <a:pPr>
              <a:lnSpc>
                <a:spcPct val="100000"/>
              </a:lnSpc>
              <a:spcBef>
                <a:spcPct val="0"/>
              </a:spcBef>
              <a:buFont typeface="Wingdings" pitchFamily="2" charset="2"/>
              <a:buChar char="Ø"/>
            </a:pPr>
            <a:r>
              <a:rPr lang="el-GR" altLang="en-US" sz="3200">
                <a:solidFill>
                  <a:srgbClr val="002060"/>
                </a:solidFill>
              </a:rPr>
              <a:t>Δραστηριότητες που σπάνε τον ¨πάγο¨.</a:t>
            </a:r>
          </a:p>
          <a:p>
            <a:pPr>
              <a:lnSpc>
                <a:spcPct val="100000"/>
              </a:lnSpc>
              <a:spcBef>
                <a:spcPct val="0"/>
              </a:spcBef>
              <a:buFont typeface="Wingdings" pitchFamily="2" charset="2"/>
              <a:buChar char="Ø"/>
            </a:pPr>
            <a:r>
              <a:rPr lang="el-GR" altLang="en-US" sz="3200">
                <a:solidFill>
                  <a:srgbClr val="002060"/>
                </a:solidFill>
              </a:rPr>
              <a:t>Προσδιορισμός αναγκών και στόχων για κάθε συμμετέχοντα </a:t>
            </a:r>
          </a:p>
        </p:txBody>
      </p:sp>
      <p:pic>
        <p:nvPicPr>
          <p:cNvPr id="4100" name="Picture 3" descr="A cartoon of a person holding a book and a pointer&#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b="11266"/>
          <a:stretch>
            <a:fillRect/>
          </a:stretch>
        </p:blipFill>
        <p:spPr bwMode="auto">
          <a:xfrm>
            <a:off x="10739438" y="1674813"/>
            <a:ext cx="11049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4</a:t>
            </a:r>
            <a:r>
              <a:rPr lang="el-GR" b="1" baseline="30000" dirty="0">
                <a:solidFill>
                  <a:schemeClr val="accent2">
                    <a:lumMod val="75000"/>
                  </a:schemeClr>
                </a:solidFill>
              </a:rPr>
              <a:t>η</a:t>
            </a:r>
            <a:r>
              <a:rPr lang="el-GR" b="1" dirty="0">
                <a:solidFill>
                  <a:schemeClr val="accent2">
                    <a:lumMod val="75000"/>
                  </a:schemeClr>
                </a:solidFill>
              </a:rPr>
              <a:t> ημέρα – </a:t>
            </a:r>
            <a:r>
              <a:rPr lang="en-GB" b="1" dirty="0">
                <a:solidFill>
                  <a:schemeClr val="accent2">
                    <a:lumMod val="75000"/>
                  </a:schemeClr>
                </a:solidFill>
              </a:rPr>
              <a:t>A</a:t>
            </a:r>
            <a:r>
              <a:rPr lang="el-GR" b="1" dirty="0">
                <a:solidFill>
                  <a:schemeClr val="accent2">
                    <a:lumMod val="75000"/>
                  </a:schemeClr>
                </a:solidFill>
              </a:rPr>
              <a:t>ποτελεσματική επικοινωνία</a:t>
            </a:r>
            <a:endParaRPr lang="en-GB" b="1" dirty="0">
              <a:solidFill>
                <a:schemeClr val="accent2">
                  <a:lumMod val="75000"/>
                </a:schemeClr>
              </a:solidFill>
            </a:endParaRPr>
          </a:p>
        </p:txBody>
      </p:sp>
      <p:sp>
        <p:nvSpPr>
          <p:cNvPr id="31747" name="TextBox 3"/>
          <p:cNvSpPr txBox="1">
            <a:spLocks noChangeArrowheads="1"/>
          </p:cNvSpPr>
          <p:nvPr/>
        </p:nvSpPr>
        <p:spPr bwMode="auto">
          <a:xfrm>
            <a:off x="114300" y="1203325"/>
            <a:ext cx="6858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nSpc>
                <a:spcPct val="100000"/>
              </a:lnSpc>
              <a:spcBef>
                <a:spcPct val="0"/>
              </a:spcBef>
              <a:buFont typeface="Wingdings" pitchFamily="2" charset="2"/>
              <a:buChar char="q"/>
            </a:pPr>
            <a:r>
              <a:rPr lang="el-GR" altLang="en-US" sz="2400" b="1">
                <a:solidFill>
                  <a:schemeClr val="tx2"/>
                </a:solidFill>
              </a:rPr>
              <a:t>ΔΑΣΚΑΛΟ ΓΙΑ ΚΑΘΕ ΠΑΙΔΙ ΠΟΥ ΕΧΕΙ ΔΥΣΚΟΛΙΑ</a:t>
            </a:r>
            <a:endParaRPr lang="en-GB" altLang="en-US" sz="2400" b="1">
              <a:solidFill>
                <a:schemeClr val="tx2"/>
              </a:solidFill>
            </a:endParaRPr>
          </a:p>
        </p:txBody>
      </p:sp>
      <p:sp>
        <p:nvSpPr>
          <p:cNvPr id="31748" name="TextBox 5"/>
          <p:cNvSpPr txBox="1">
            <a:spLocks noChangeArrowheads="1"/>
          </p:cNvSpPr>
          <p:nvPr/>
        </p:nvSpPr>
        <p:spPr bwMode="auto">
          <a:xfrm>
            <a:off x="114300" y="1812925"/>
            <a:ext cx="3811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nSpc>
                <a:spcPct val="100000"/>
              </a:lnSpc>
              <a:spcBef>
                <a:spcPct val="0"/>
              </a:spcBef>
              <a:buFont typeface="Wingdings" pitchFamily="2" charset="2"/>
              <a:buChar char="q"/>
            </a:pPr>
            <a:r>
              <a:rPr lang="el-GR" altLang="en-US" sz="2400" b="1">
                <a:solidFill>
                  <a:schemeClr val="tx2"/>
                </a:solidFill>
              </a:rPr>
              <a:t>ΚΟΙΝΩΝΙΚΟ ΛΕΙΤΟΥΡΓΟ</a:t>
            </a:r>
            <a:endParaRPr lang="en-GB" altLang="en-US" sz="2400" b="1">
              <a:solidFill>
                <a:schemeClr val="tx2"/>
              </a:solidFill>
            </a:endParaRPr>
          </a:p>
        </p:txBody>
      </p:sp>
      <p:sp>
        <p:nvSpPr>
          <p:cNvPr id="7" name="TextBox 6"/>
          <p:cNvSpPr txBox="1"/>
          <p:nvPr/>
        </p:nvSpPr>
        <p:spPr>
          <a:xfrm>
            <a:off x="114300" y="2357438"/>
            <a:ext cx="5856288" cy="1200150"/>
          </a:xfrm>
          <a:prstGeom prst="rect">
            <a:avLst/>
          </a:prstGeom>
          <a:noFill/>
        </p:spPr>
        <p:txBody>
          <a:bodyPr wrap="none">
            <a:spAutoFit/>
          </a:bodyPr>
          <a:lstStyle/>
          <a:p>
            <a:pPr marL="285750" indent="-285750">
              <a:buFont typeface="Wingdings" panose="05000000000000000000" pitchFamily="2" charset="2"/>
              <a:buChar char="q"/>
              <a:defRPr/>
            </a:pPr>
            <a:r>
              <a:rPr lang="el-GR" sz="2400" b="1" dirty="0">
                <a:solidFill>
                  <a:schemeClr val="tx2"/>
                </a:solidFill>
              </a:rPr>
              <a:t>ΝΑ ΔΙΝΕΤΑΙ Η ΕΥΚΑΙΡΙΑ ΣΕ ΚΑΘΕ ΠΑΙΔΙ </a:t>
            </a:r>
          </a:p>
          <a:p>
            <a:pPr>
              <a:defRPr/>
            </a:pPr>
            <a:r>
              <a:rPr lang="el-GR" sz="2400" b="1" dirty="0">
                <a:solidFill>
                  <a:schemeClr val="tx2"/>
                </a:solidFill>
              </a:rPr>
              <a:t>ΝΑ ΕΚΦΡΑΣΤΕΙ ΑΚΟΜΗ </a:t>
            </a:r>
          </a:p>
          <a:p>
            <a:pPr>
              <a:defRPr/>
            </a:pPr>
            <a:r>
              <a:rPr lang="el-GR" sz="2400" b="1" dirty="0">
                <a:solidFill>
                  <a:schemeClr val="tx2"/>
                </a:solidFill>
              </a:rPr>
              <a:t>ΚΑΙ ΣΤΗ ΜΗΤΡΙΚΗ ΤΟΥ ΓΛΩΣΣΑ</a:t>
            </a:r>
            <a:endParaRPr lang="en-GB" sz="2400" b="1" dirty="0">
              <a:solidFill>
                <a:schemeClr val="tx2"/>
              </a:solidFill>
            </a:endParaRPr>
          </a:p>
        </p:txBody>
      </p:sp>
      <p:sp>
        <p:nvSpPr>
          <p:cNvPr id="8" name="TextBox 7"/>
          <p:cNvSpPr txBox="1"/>
          <p:nvPr/>
        </p:nvSpPr>
        <p:spPr>
          <a:xfrm>
            <a:off x="114300" y="3651250"/>
            <a:ext cx="5951538" cy="830263"/>
          </a:xfrm>
          <a:prstGeom prst="rect">
            <a:avLst/>
          </a:prstGeom>
          <a:noFill/>
        </p:spPr>
        <p:txBody>
          <a:bodyPr wrap="none">
            <a:spAutoFit/>
          </a:bodyPr>
          <a:lstStyle/>
          <a:p>
            <a:pPr marL="285750" indent="-285750">
              <a:buFont typeface="Wingdings" panose="05000000000000000000" pitchFamily="2" charset="2"/>
              <a:buChar char="q"/>
              <a:defRPr/>
            </a:pPr>
            <a:r>
              <a:rPr lang="el-GR" sz="2400" b="1" dirty="0">
                <a:solidFill>
                  <a:schemeClr val="tx2"/>
                </a:solidFill>
              </a:rPr>
              <a:t>ΧΡΗΣΗ </a:t>
            </a:r>
            <a:r>
              <a:rPr lang="en-GB" sz="2400" b="1" dirty="0">
                <a:solidFill>
                  <a:schemeClr val="tx2"/>
                </a:solidFill>
              </a:rPr>
              <a:t>ChatGPT </a:t>
            </a:r>
            <a:r>
              <a:rPr lang="el-GR" sz="2400" b="1" dirty="0">
                <a:solidFill>
                  <a:schemeClr val="tx2"/>
                </a:solidFill>
              </a:rPr>
              <a:t>ΓΙΑ ΑΠΛΟΠΟΙΗΣΗ ΤΩΝ</a:t>
            </a:r>
          </a:p>
          <a:p>
            <a:pPr>
              <a:defRPr/>
            </a:pPr>
            <a:r>
              <a:rPr lang="el-GR" sz="2400" b="1" dirty="0">
                <a:solidFill>
                  <a:schemeClr val="tx2"/>
                </a:solidFill>
              </a:rPr>
              <a:t> ΔΕΔΟΜΕΝΩΝ</a:t>
            </a:r>
            <a:endParaRPr lang="en-GB" sz="2400" b="1" dirty="0">
              <a:solidFill>
                <a:schemeClr val="tx2"/>
              </a:solidFill>
            </a:endParaRPr>
          </a:p>
        </p:txBody>
      </p:sp>
      <p:pic>
        <p:nvPicPr>
          <p:cNvPr id="10" name="Picture 9" descr="A screen on the wall&#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6813" y="906463"/>
            <a:ext cx="4435475" cy="591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Arrow: Right 10"/>
          <p:cNvSpPr/>
          <p:nvPr/>
        </p:nvSpPr>
        <p:spPr>
          <a:xfrm>
            <a:off x="5916613" y="5424488"/>
            <a:ext cx="1327150" cy="46196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 name="TextBox 11"/>
          <p:cNvSpPr txBox="1">
            <a:spLocks noChangeArrowheads="1"/>
          </p:cNvSpPr>
          <p:nvPr/>
        </p:nvSpPr>
        <p:spPr bwMode="auto">
          <a:xfrm>
            <a:off x="363538" y="5083175"/>
            <a:ext cx="5453062"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nSpc>
                <a:spcPct val="100000"/>
              </a:lnSpc>
              <a:spcBef>
                <a:spcPct val="0"/>
              </a:spcBef>
              <a:buFontTx/>
              <a:buNone/>
            </a:pPr>
            <a:r>
              <a:rPr lang="el-GR" altLang="en-US" sz="1800" b="1"/>
              <a:t>Πείραμα: Οι μαθητές πήραν μέρος σε ένα πείραμα.</a:t>
            </a:r>
          </a:p>
          <a:p>
            <a:pPr>
              <a:lnSpc>
                <a:spcPct val="100000"/>
              </a:lnSpc>
              <a:spcBef>
                <a:spcPct val="0"/>
              </a:spcBef>
              <a:buFontTx/>
              <a:buNone/>
            </a:pPr>
            <a:r>
              <a:rPr lang="el-GR" altLang="en-US" sz="1800" b="1"/>
              <a:t>Το κάθε παιδί πήρε ένα παπούτσι που τους δόθηκε </a:t>
            </a:r>
          </a:p>
          <a:p>
            <a:pPr>
              <a:lnSpc>
                <a:spcPct val="100000"/>
              </a:lnSpc>
              <a:spcBef>
                <a:spcPct val="0"/>
              </a:spcBef>
              <a:buFontTx/>
              <a:buNone/>
            </a:pPr>
            <a:r>
              <a:rPr lang="el-GR" altLang="en-US" sz="1800" b="1"/>
              <a:t>και προσπάθησε να πει στην ιστορία του</a:t>
            </a:r>
            <a:endParaRPr lang="en-GB" altLang="en-US" sz="1800" b="1"/>
          </a:p>
        </p:txBody>
      </p:sp>
      <p:sp>
        <p:nvSpPr>
          <p:cNvPr id="13" name="TextBox 12"/>
          <p:cNvSpPr txBox="1">
            <a:spLocks noChangeArrowheads="1"/>
          </p:cNvSpPr>
          <p:nvPr/>
        </p:nvSpPr>
        <p:spPr bwMode="auto">
          <a:xfrm>
            <a:off x="773113" y="6232525"/>
            <a:ext cx="6154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nSpc>
                <a:spcPct val="100000"/>
              </a:lnSpc>
              <a:spcBef>
                <a:spcPct val="0"/>
              </a:spcBef>
              <a:buFontTx/>
              <a:buNone/>
            </a:pPr>
            <a:r>
              <a:rPr lang="el-GR" altLang="en-US" sz="1800" b="1">
                <a:solidFill>
                  <a:srgbClr val="FF0000"/>
                </a:solidFill>
              </a:rPr>
              <a:t>ΚΑΘΕΝΑΣ ΑΠΟ ΕΜΑΣ ΕΙΝΑΙ ΑΠΟΔΕΚΤΟΣ ΑΠΟ ΤΟ ΣΥΝΟΛΟ</a:t>
            </a:r>
            <a:endParaRPr lang="en-GB" altLang="en-US" sz="18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4</a:t>
            </a:r>
            <a:r>
              <a:rPr lang="el-GR" b="1" baseline="30000" dirty="0">
                <a:solidFill>
                  <a:schemeClr val="accent2">
                    <a:lumMod val="75000"/>
                  </a:schemeClr>
                </a:solidFill>
              </a:rPr>
              <a:t>η</a:t>
            </a:r>
            <a:r>
              <a:rPr lang="el-GR" b="1" dirty="0">
                <a:solidFill>
                  <a:schemeClr val="accent2">
                    <a:lumMod val="75000"/>
                  </a:schemeClr>
                </a:solidFill>
              </a:rPr>
              <a:t> ημέρα – </a:t>
            </a:r>
            <a:r>
              <a:rPr lang="en-GB" b="1" dirty="0">
                <a:solidFill>
                  <a:schemeClr val="accent2">
                    <a:lumMod val="75000"/>
                  </a:schemeClr>
                </a:solidFill>
              </a:rPr>
              <a:t>A</a:t>
            </a:r>
            <a:r>
              <a:rPr lang="el-GR" b="1" dirty="0">
                <a:solidFill>
                  <a:schemeClr val="accent2">
                    <a:lumMod val="75000"/>
                  </a:schemeClr>
                </a:solidFill>
              </a:rPr>
              <a:t>ποτελεσματική επικοινωνία</a:t>
            </a:r>
            <a:endParaRPr lang="en-GB" b="1" dirty="0">
              <a:solidFill>
                <a:schemeClr val="accent2">
                  <a:lumMod val="75000"/>
                </a:schemeClr>
              </a:solidFill>
            </a:endParaRPr>
          </a:p>
        </p:txBody>
      </p:sp>
      <p:pic>
        <p:nvPicPr>
          <p:cNvPr id="32771" name="Picture 3" descr="A different types of coffee&#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713" y="1227138"/>
            <a:ext cx="9286875" cy="537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2" descr="How To Say Differences"/>
          <p:cNvPicPr>
            <a:picLocks noChangeAspect="1" noChangeArrowheads="1"/>
          </p:cNvPicPr>
          <p:nvPr/>
        </p:nvPicPr>
        <p:blipFill>
          <a:blip r:embed="rId3">
            <a:extLst>
              <a:ext uri="{28A0092B-C50C-407E-A947-70E740481C1C}">
                <a14:useLocalDpi xmlns:a14="http://schemas.microsoft.com/office/drawing/2010/main" val="0"/>
              </a:ext>
            </a:extLst>
          </a:blip>
          <a:srcRect l="35811" t="6607" r="35641" b="7590"/>
          <a:stretch>
            <a:fillRect/>
          </a:stretch>
        </p:blipFill>
        <p:spPr bwMode="auto">
          <a:xfrm>
            <a:off x="10525125" y="1227138"/>
            <a:ext cx="936625" cy="532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4</a:t>
            </a:r>
            <a:r>
              <a:rPr lang="el-GR" b="1" baseline="30000" dirty="0">
                <a:solidFill>
                  <a:schemeClr val="accent2">
                    <a:lumMod val="75000"/>
                  </a:schemeClr>
                </a:solidFill>
              </a:rPr>
              <a:t>η</a:t>
            </a:r>
            <a:r>
              <a:rPr lang="el-GR" b="1" dirty="0">
                <a:solidFill>
                  <a:schemeClr val="accent2">
                    <a:lumMod val="75000"/>
                  </a:schemeClr>
                </a:solidFill>
              </a:rPr>
              <a:t> ημέρα – </a:t>
            </a:r>
            <a:r>
              <a:rPr lang="en-GB" b="1" dirty="0">
                <a:solidFill>
                  <a:schemeClr val="accent2">
                    <a:lumMod val="75000"/>
                  </a:schemeClr>
                </a:solidFill>
              </a:rPr>
              <a:t>A</a:t>
            </a:r>
            <a:r>
              <a:rPr lang="el-GR" b="1" dirty="0">
                <a:solidFill>
                  <a:schemeClr val="accent2">
                    <a:lumMod val="75000"/>
                  </a:schemeClr>
                </a:solidFill>
              </a:rPr>
              <a:t>ποτελεσματική επικοινωνία</a:t>
            </a:r>
            <a:endParaRPr lang="en-GB" b="1" dirty="0">
              <a:solidFill>
                <a:schemeClr val="accent2">
                  <a:lumMod val="75000"/>
                </a:schemeClr>
              </a:solidFill>
            </a:endParaRPr>
          </a:p>
        </p:txBody>
      </p:sp>
      <p:pic>
        <p:nvPicPr>
          <p:cNvPr id="33795" name="Picture 3" descr="A plant with pink flowers&#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 y="1403350"/>
            <a:ext cx="3668713" cy="489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5" descr="A rooftops with a dome on top&#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4613" y="1581150"/>
            <a:ext cx="3533775" cy="471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7" descr="A group of people sitting at tables in a restaurant&#10;&#10;AI-generated content may be incorrec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2538" y="1177925"/>
            <a:ext cx="4029075" cy="537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4</a:t>
            </a:r>
            <a:r>
              <a:rPr lang="el-GR" b="1" baseline="30000" dirty="0">
                <a:solidFill>
                  <a:schemeClr val="accent2">
                    <a:lumMod val="75000"/>
                  </a:schemeClr>
                </a:solidFill>
              </a:rPr>
              <a:t>η</a:t>
            </a:r>
            <a:r>
              <a:rPr lang="el-GR" b="1" dirty="0">
                <a:solidFill>
                  <a:schemeClr val="accent2">
                    <a:lumMod val="75000"/>
                  </a:schemeClr>
                </a:solidFill>
              </a:rPr>
              <a:t> ημέρα – </a:t>
            </a:r>
            <a:r>
              <a:rPr lang="en-GB" b="1" dirty="0">
                <a:solidFill>
                  <a:schemeClr val="accent2">
                    <a:lumMod val="75000"/>
                  </a:schemeClr>
                </a:solidFill>
              </a:rPr>
              <a:t>A</a:t>
            </a:r>
            <a:r>
              <a:rPr lang="el-GR" b="1" dirty="0">
                <a:solidFill>
                  <a:schemeClr val="accent2">
                    <a:lumMod val="75000"/>
                  </a:schemeClr>
                </a:solidFill>
              </a:rPr>
              <a:t>ποτελεσματική επικοινωνία</a:t>
            </a:r>
            <a:endParaRPr lang="en-GB" b="1" dirty="0">
              <a:solidFill>
                <a:schemeClr val="accent2">
                  <a:lumMod val="75000"/>
                </a:schemeClr>
              </a:solidFill>
            </a:endParaRPr>
          </a:p>
        </p:txBody>
      </p:sp>
      <p:pic>
        <p:nvPicPr>
          <p:cNvPr id="34819" name="Picture 2" descr="A group of women standing outside&#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 y="1751013"/>
            <a:ext cx="5489575" cy="411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3" descr="A group of women posing for a photo&#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5975" y="1076325"/>
            <a:ext cx="5969000" cy="527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735012"/>
          </a:xfrm>
          <a:prstGeom prst="rect">
            <a:avLst/>
          </a:prstGeom>
          <a:ln>
            <a:solidFill>
              <a:schemeClr val="accent2"/>
            </a:solidFill>
          </a:ln>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5</a:t>
            </a:r>
            <a:r>
              <a:rPr lang="el-GR" b="1" baseline="30000" dirty="0">
                <a:solidFill>
                  <a:schemeClr val="accent2">
                    <a:lumMod val="75000"/>
                  </a:schemeClr>
                </a:solidFill>
              </a:rPr>
              <a:t>η</a:t>
            </a:r>
            <a:r>
              <a:rPr lang="el-GR" b="1" dirty="0">
                <a:solidFill>
                  <a:schemeClr val="accent2">
                    <a:lumMod val="75000"/>
                  </a:schemeClr>
                </a:solidFill>
              </a:rPr>
              <a:t> ημέρα –Διαχείριση συγκρούσεων/επικοινωνία</a:t>
            </a:r>
            <a:endParaRPr lang="en-GB" b="1" dirty="0">
              <a:solidFill>
                <a:schemeClr val="accent2">
                  <a:lumMod val="75000"/>
                </a:schemeClr>
              </a:solidFill>
            </a:endParaRPr>
          </a:p>
        </p:txBody>
      </p:sp>
      <p:pic>
        <p:nvPicPr>
          <p:cNvPr id="35843" name="Picture 3" descr="A screen on the wall&#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l="28201" t="33334" r="4709" b="38571"/>
          <a:stretch>
            <a:fillRect/>
          </a:stretch>
        </p:blipFill>
        <p:spPr bwMode="auto">
          <a:xfrm>
            <a:off x="134938" y="2667000"/>
            <a:ext cx="6375400" cy="355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5" descr="A person sitting at a desk in front of a screen&#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t="26031" b="8095"/>
          <a:stretch>
            <a:fillRect/>
          </a:stretch>
        </p:blipFill>
        <p:spPr bwMode="auto">
          <a:xfrm>
            <a:off x="6605588" y="2084388"/>
            <a:ext cx="5143500" cy="451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2" descr="A cartoon of a person holding a book and a pointer&#10;&#10;AI-generated content may be incorrect."/>
          <p:cNvPicPr>
            <a:picLocks noChangeAspect="1" noChangeArrowheads="1"/>
          </p:cNvPicPr>
          <p:nvPr/>
        </p:nvPicPr>
        <p:blipFill>
          <a:blip r:embed="rId4">
            <a:extLst>
              <a:ext uri="{28A0092B-C50C-407E-A947-70E740481C1C}">
                <a14:useLocalDpi xmlns:a14="http://schemas.microsoft.com/office/drawing/2010/main" val="0"/>
              </a:ext>
            </a:extLst>
          </a:blip>
          <a:srcRect b="11266"/>
          <a:stretch>
            <a:fillRect/>
          </a:stretch>
        </p:blipFill>
        <p:spPr bwMode="auto">
          <a:xfrm>
            <a:off x="365125" y="1166813"/>
            <a:ext cx="11049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5</a:t>
            </a:r>
            <a:r>
              <a:rPr lang="el-GR" b="1" baseline="30000" dirty="0">
                <a:solidFill>
                  <a:schemeClr val="accent2">
                    <a:lumMod val="75000"/>
                  </a:schemeClr>
                </a:solidFill>
              </a:rPr>
              <a:t>η</a:t>
            </a:r>
            <a:r>
              <a:rPr lang="el-GR" b="1" dirty="0">
                <a:solidFill>
                  <a:schemeClr val="accent2">
                    <a:lumMod val="75000"/>
                  </a:schemeClr>
                </a:solidFill>
              </a:rPr>
              <a:t> ημέρα –Διαχείριση συγκρούσεων/επικοινωνία</a:t>
            </a:r>
            <a:endParaRPr lang="en-GB" b="1" dirty="0">
              <a:solidFill>
                <a:schemeClr val="accent2">
                  <a:lumMod val="75000"/>
                </a:schemeClr>
              </a:solidFill>
            </a:endParaRPr>
          </a:p>
        </p:txBody>
      </p:sp>
      <p:pic>
        <p:nvPicPr>
          <p:cNvPr id="36867" name="Picture 3" descr="A screen on the wall&#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l="19312" t="24921" r="16138" b="50000"/>
          <a:stretch>
            <a:fillRect/>
          </a:stretch>
        </p:blipFill>
        <p:spPr bwMode="auto">
          <a:xfrm>
            <a:off x="114300" y="2138363"/>
            <a:ext cx="6164263" cy="319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5" descr="A screen on the wall&#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l="52618" t="24921" r="12115" b="51428"/>
          <a:stretch>
            <a:fillRect/>
          </a:stretch>
        </p:blipFill>
        <p:spPr bwMode="auto">
          <a:xfrm>
            <a:off x="6434138" y="1443038"/>
            <a:ext cx="5354637" cy="478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300" y="255588"/>
            <a:ext cx="11963400" cy="1325562"/>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5</a:t>
            </a:r>
            <a:r>
              <a:rPr lang="el-GR" b="1" baseline="30000" dirty="0">
                <a:solidFill>
                  <a:schemeClr val="accent2">
                    <a:lumMod val="75000"/>
                  </a:schemeClr>
                </a:solidFill>
              </a:rPr>
              <a:t>η</a:t>
            </a:r>
            <a:r>
              <a:rPr lang="el-GR" b="1" dirty="0">
                <a:solidFill>
                  <a:schemeClr val="accent2">
                    <a:lumMod val="75000"/>
                  </a:schemeClr>
                </a:solidFill>
              </a:rPr>
              <a:t> ημέρα –Διαχείριση συγκρούσεων/επικοινωνία</a:t>
            </a:r>
            <a:endParaRPr lang="en-GB" b="1" dirty="0">
              <a:solidFill>
                <a:schemeClr val="accent2">
                  <a:lumMod val="75000"/>
                </a:schemeClr>
              </a:solidFill>
            </a:endParaRPr>
          </a:p>
        </p:txBody>
      </p:sp>
      <p:pic>
        <p:nvPicPr>
          <p:cNvPr id="37891" name="Picture 3" descr="A screen with a peace sign on it&#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l="27142" t="20476" r="8731" b="54921"/>
          <a:stretch>
            <a:fillRect/>
          </a:stretch>
        </p:blipFill>
        <p:spPr bwMode="auto">
          <a:xfrm>
            <a:off x="195263" y="1109663"/>
            <a:ext cx="5203825" cy="266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Picture 5" descr="A piece of paper with writing on it&#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l="8359" t="8179" r="8888" b="10075"/>
          <a:stretch>
            <a:fillRect/>
          </a:stretch>
        </p:blipFill>
        <p:spPr bwMode="auto">
          <a:xfrm>
            <a:off x="6792913" y="933450"/>
            <a:ext cx="4498975" cy="592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p:nvSpPr>
        <p:spPr bwMode="auto">
          <a:xfrm>
            <a:off x="195263" y="4506913"/>
            <a:ext cx="6165850" cy="10763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gn="ctr">
              <a:lnSpc>
                <a:spcPct val="100000"/>
              </a:lnSpc>
              <a:spcBef>
                <a:spcPct val="0"/>
              </a:spcBef>
              <a:buFontTx/>
              <a:buNone/>
            </a:pPr>
            <a:r>
              <a:rPr lang="el-GR" altLang="en-US" sz="3200" b="1">
                <a:solidFill>
                  <a:srgbClr val="FF0000"/>
                </a:solidFill>
              </a:rPr>
              <a:t>ΠΙΣΩ ΑΠΟ ΚΑΘΕ ΣΥΜΠΕΡΙΦΟΡΑ </a:t>
            </a:r>
          </a:p>
          <a:p>
            <a:pPr algn="ctr">
              <a:lnSpc>
                <a:spcPct val="100000"/>
              </a:lnSpc>
              <a:spcBef>
                <a:spcPct val="0"/>
              </a:spcBef>
              <a:buFontTx/>
              <a:buNone/>
            </a:pPr>
            <a:r>
              <a:rPr lang="el-GR" altLang="en-US" sz="3200" b="1">
                <a:solidFill>
                  <a:srgbClr val="FF0000"/>
                </a:solidFill>
              </a:rPr>
              <a:t>ΥΠΑΡΧΕΙ ΜΙΑ ΑΝΑΓΚΗ</a:t>
            </a:r>
            <a:endParaRPr lang="en-GB" altLang="en-US" sz="32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14300" y="0"/>
            <a:ext cx="11963400" cy="1325563"/>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5</a:t>
            </a:r>
            <a:r>
              <a:rPr lang="el-GR" b="1" baseline="30000" dirty="0">
                <a:solidFill>
                  <a:schemeClr val="accent2">
                    <a:lumMod val="75000"/>
                  </a:schemeClr>
                </a:solidFill>
              </a:rPr>
              <a:t>η</a:t>
            </a:r>
            <a:r>
              <a:rPr lang="el-GR" b="1" dirty="0">
                <a:solidFill>
                  <a:schemeClr val="accent2">
                    <a:lumMod val="75000"/>
                  </a:schemeClr>
                </a:solidFill>
              </a:rPr>
              <a:t> ημέρα –Διαχείριση συγκρούσεων/επικοινωνία</a:t>
            </a:r>
            <a:endParaRPr lang="en-GB" b="1" dirty="0">
              <a:solidFill>
                <a:schemeClr val="accent2">
                  <a:lumMod val="75000"/>
                </a:schemeClr>
              </a:solidFill>
            </a:endParaRPr>
          </a:p>
        </p:txBody>
      </p:sp>
      <p:pic>
        <p:nvPicPr>
          <p:cNvPr id="38915" name="Picture 4" descr="A piece of paper with writing on it&#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l="5556" t="3111" r="4964" b="5801"/>
          <a:stretch>
            <a:fillRect/>
          </a:stretch>
        </p:blipFill>
        <p:spPr bwMode="auto">
          <a:xfrm>
            <a:off x="365125" y="611188"/>
            <a:ext cx="4603750" cy="624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6" descr="A piece of paper with writing on it&#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l="4370" t="6223" r="15234" b="13185"/>
          <a:stretch>
            <a:fillRect/>
          </a:stretch>
        </p:blipFill>
        <p:spPr bwMode="auto">
          <a:xfrm>
            <a:off x="6899275" y="712788"/>
            <a:ext cx="4479925" cy="598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6975" y="3001963"/>
            <a:ext cx="1852613"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0"/>
            <a:ext cx="11963400" cy="1325563"/>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5</a:t>
            </a:r>
            <a:r>
              <a:rPr lang="el-GR" b="1" baseline="30000" dirty="0">
                <a:solidFill>
                  <a:schemeClr val="accent2">
                    <a:lumMod val="75000"/>
                  </a:schemeClr>
                </a:solidFill>
              </a:rPr>
              <a:t>η</a:t>
            </a:r>
            <a:r>
              <a:rPr lang="el-GR" b="1" dirty="0">
                <a:solidFill>
                  <a:schemeClr val="accent2">
                    <a:lumMod val="75000"/>
                  </a:schemeClr>
                </a:solidFill>
              </a:rPr>
              <a:t> ημέρα –Διαχείριση συγκρούσεων/επικοινωνία</a:t>
            </a:r>
            <a:endParaRPr lang="en-GB" b="1" dirty="0">
              <a:solidFill>
                <a:schemeClr val="accent2">
                  <a:lumMod val="75000"/>
                </a:schemeClr>
              </a:solidFill>
            </a:endParaRPr>
          </a:p>
        </p:txBody>
      </p:sp>
      <p:pic>
        <p:nvPicPr>
          <p:cNvPr id="39939" name="Picture 3" descr="A screen with text on it&#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t="19328" b="28593"/>
          <a:stretch>
            <a:fillRect/>
          </a:stretch>
        </p:blipFill>
        <p:spPr bwMode="auto">
          <a:xfrm>
            <a:off x="228600" y="1946275"/>
            <a:ext cx="5667375" cy="393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5" descr="A screen with text on it&#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t="17480" b="28296"/>
          <a:stretch>
            <a:fillRect/>
          </a:stretch>
        </p:blipFill>
        <p:spPr bwMode="auto">
          <a:xfrm>
            <a:off x="6394450" y="1946275"/>
            <a:ext cx="5568950" cy="40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0"/>
            <a:ext cx="11963400" cy="1325563"/>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5</a:t>
            </a:r>
            <a:r>
              <a:rPr lang="el-GR" b="1" baseline="30000" dirty="0">
                <a:solidFill>
                  <a:schemeClr val="accent2">
                    <a:lumMod val="75000"/>
                  </a:schemeClr>
                </a:solidFill>
              </a:rPr>
              <a:t>η</a:t>
            </a:r>
            <a:r>
              <a:rPr lang="el-GR" b="1" dirty="0">
                <a:solidFill>
                  <a:schemeClr val="accent2">
                    <a:lumMod val="75000"/>
                  </a:schemeClr>
                </a:solidFill>
              </a:rPr>
              <a:t> ημέρα –Διαχείριση συγκρούσεων/επικοινωνία</a:t>
            </a:r>
            <a:endParaRPr lang="en-GB" b="1" dirty="0">
              <a:solidFill>
                <a:schemeClr val="accent2">
                  <a:lumMod val="75000"/>
                </a:schemeClr>
              </a:solidFill>
            </a:endParaRPr>
          </a:p>
        </p:txBody>
      </p:sp>
      <p:pic>
        <p:nvPicPr>
          <p:cNvPr id="40963" name="Picture 3" descr="A screen on a wall&#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l="2988" t="27554" r="24518" b="43111"/>
          <a:stretch>
            <a:fillRect/>
          </a:stretch>
        </p:blipFill>
        <p:spPr bwMode="auto">
          <a:xfrm>
            <a:off x="80963" y="739775"/>
            <a:ext cx="5480050" cy="29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screen on the wall&#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l="26492" t="18074" r="7925" b="52888"/>
          <a:stretch>
            <a:fillRect/>
          </a:stretch>
        </p:blipFill>
        <p:spPr bwMode="auto">
          <a:xfrm>
            <a:off x="6227763" y="684213"/>
            <a:ext cx="5103812"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screen with colorful circles and text&#10;&#10;AI-generated content may be incorrect."/>
          <p:cNvPicPr>
            <a:picLocks noChangeAspect="1" noChangeArrowheads="1"/>
          </p:cNvPicPr>
          <p:nvPr/>
        </p:nvPicPr>
        <p:blipFill>
          <a:blip r:embed="rId4">
            <a:extLst>
              <a:ext uri="{28A0092B-C50C-407E-A947-70E740481C1C}">
                <a14:useLocalDpi xmlns:a14="http://schemas.microsoft.com/office/drawing/2010/main" val="0"/>
              </a:ext>
            </a:extLst>
          </a:blip>
          <a:srcRect l="43680" t="30124" r="3777" b="22702"/>
          <a:stretch>
            <a:fillRect/>
          </a:stretch>
        </p:blipFill>
        <p:spPr bwMode="auto">
          <a:xfrm>
            <a:off x="2403475" y="3849688"/>
            <a:ext cx="2514600" cy="30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A screen on the wall&#10;&#10;AI-generated content may be incorrect."/>
          <p:cNvPicPr>
            <a:picLocks noChangeAspect="1" noChangeArrowheads="1"/>
          </p:cNvPicPr>
          <p:nvPr/>
        </p:nvPicPr>
        <p:blipFill>
          <a:blip r:embed="rId5">
            <a:extLst>
              <a:ext uri="{28A0092B-C50C-407E-A947-70E740481C1C}">
                <a14:useLocalDpi xmlns:a14="http://schemas.microsoft.com/office/drawing/2010/main" val="0"/>
              </a:ext>
            </a:extLst>
          </a:blip>
          <a:srcRect l="15508" t="24001" r="16345" b="47260"/>
          <a:stretch>
            <a:fillRect/>
          </a:stretch>
        </p:blipFill>
        <p:spPr bwMode="auto">
          <a:xfrm>
            <a:off x="5730875" y="3917950"/>
            <a:ext cx="5103813" cy="287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71438"/>
            <a:ext cx="11963400" cy="1325562"/>
          </a:xfrm>
        </p:spPr>
        <p:txBody>
          <a:bodyPr rtlCol="0">
            <a:normAutofit/>
          </a:bodyPr>
          <a:lstStyle/>
          <a:p>
            <a:pPr eaLnBrk="1" fontAlgn="auto" hangingPunct="1">
              <a:spcAft>
                <a:spcPts val="0"/>
              </a:spcAft>
              <a:defRPr/>
            </a:pPr>
            <a:r>
              <a:rPr lang="en-GB" b="1" dirty="0">
                <a:solidFill>
                  <a:schemeClr val="accent2">
                    <a:lumMod val="75000"/>
                  </a:schemeClr>
                </a:solidFill>
              </a:rPr>
              <a:t>1</a:t>
            </a:r>
            <a:r>
              <a:rPr lang="el-GR" b="1" baseline="30000" dirty="0">
                <a:solidFill>
                  <a:schemeClr val="accent2">
                    <a:lumMod val="75000"/>
                  </a:schemeClr>
                </a:solidFill>
              </a:rPr>
              <a:t>η</a:t>
            </a:r>
            <a:r>
              <a:rPr lang="el-GR" b="1" dirty="0">
                <a:solidFill>
                  <a:schemeClr val="accent2">
                    <a:lumMod val="75000"/>
                  </a:schemeClr>
                </a:solidFill>
              </a:rPr>
              <a:t> ημέρα – Εισαγωγή στο μάθημα και καθορισμός στόχων</a:t>
            </a:r>
            <a:endParaRPr lang="en-GB" b="1" dirty="0">
              <a:solidFill>
                <a:schemeClr val="accent2">
                  <a:lumMod val="75000"/>
                </a:schemeClr>
              </a:solidFill>
            </a:endParaRPr>
          </a:p>
        </p:txBody>
      </p:sp>
      <p:sp>
        <p:nvSpPr>
          <p:cNvPr id="3" name="TextBox 2"/>
          <p:cNvSpPr txBox="1"/>
          <p:nvPr/>
        </p:nvSpPr>
        <p:spPr>
          <a:xfrm>
            <a:off x="4348163" y="1208088"/>
            <a:ext cx="6797675" cy="1477962"/>
          </a:xfrm>
          <a:prstGeom prst="rect">
            <a:avLst/>
          </a:prstGeom>
          <a:noFill/>
        </p:spPr>
        <p:txBody>
          <a:bodyPr>
            <a:spAutoFit/>
          </a:bodyPr>
          <a:lstStyle/>
          <a:p>
            <a:pPr marL="285750" indent="-285750" eaLnBrk="1" fontAlgn="auto" hangingPunct="1">
              <a:spcBef>
                <a:spcPts val="0"/>
              </a:spcBef>
              <a:spcAft>
                <a:spcPts val="0"/>
              </a:spcAft>
              <a:buFont typeface="Wingdings" panose="05000000000000000000" pitchFamily="2" charset="2"/>
              <a:buChar char="ü"/>
              <a:defRPr/>
            </a:pPr>
            <a:r>
              <a:rPr lang="en-GB" b="1" dirty="0">
                <a:latin typeface="+mn-lt"/>
              </a:rPr>
              <a:t> </a:t>
            </a:r>
            <a:r>
              <a:rPr lang="el-GR" b="1" dirty="0">
                <a:latin typeface="+mn-lt"/>
              </a:rPr>
              <a:t>Γνωριμία μεταξύ των συμμετεχόντων (χώρος εργασίας, δραστηριότητες εκτός σχολικού περιβάλλοντος)</a:t>
            </a:r>
          </a:p>
          <a:p>
            <a:pPr marL="285750" indent="-285750" eaLnBrk="1" fontAlgn="auto" hangingPunct="1">
              <a:spcBef>
                <a:spcPts val="0"/>
              </a:spcBef>
              <a:spcAft>
                <a:spcPts val="0"/>
              </a:spcAft>
              <a:buFont typeface="Wingdings" panose="05000000000000000000" pitchFamily="2" charset="2"/>
              <a:buChar char="ü"/>
              <a:defRPr/>
            </a:pPr>
            <a:r>
              <a:rPr lang="el-GR" b="1" dirty="0">
                <a:latin typeface="+mn-lt"/>
              </a:rPr>
              <a:t>Γνωριμία με εκπαιδευτικούς που συμμετείχαν σε άλλα μαθήματα στο </a:t>
            </a:r>
            <a:r>
              <a:rPr lang="en-GB" b="1" dirty="0" err="1">
                <a:latin typeface="+mn-lt"/>
              </a:rPr>
              <a:t>Europass</a:t>
            </a:r>
            <a:r>
              <a:rPr lang="en-GB" b="1" dirty="0">
                <a:latin typeface="+mn-lt"/>
              </a:rPr>
              <a:t> Teacher Academy</a:t>
            </a:r>
            <a:r>
              <a:rPr lang="el-GR" b="1" dirty="0">
                <a:latin typeface="+mn-lt"/>
              </a:rPr>
              <a:t>. </a:t>
            </a:r>
            <a:endParaRPr lang="en-GB" b="1" dirty="0">
              <a:latin typeface="+mn-lt"/>
            </a:endParaRPr>
          </a:p>
          <a:p>
            <a:pPr eaLnBrk="1" fontAlgn="auto" hangingPunct="1">
              <a:spcBef>
                <a:spcPts val="0"/>
              </a:spcBef>
              <a:spcAft>
                <a:spcPts val="0"/>
              </a:spcAft>
              <a:defRPr/>
            </a:pPr>
            <a:endParaRPr lang="en-GB" dirty="0">
              <a:latin typeface="+mn-lt"/>
            </a:endParaRPr>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00" y="1746250"/>
            <a:ext cx="3749675" cy="493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3805238" y="2444750"/>
            <a:ext cx="8386762" cy="1292225"/>
          </a:xfrm>
          <a:prstGeom prst="rect">
            <a:avLst/>
          </a:prstGeom>
          <a:noFill/>
        </p:spPr>
        <p:txBody>
          <a:bodyPr wrap="none">
            <a:spAutoFit/>
          </a:bodyPr>
          <a:lstStyle/>
          <a:p>
            <a:pPr algn="ctr" eaLnBrk="1" fontAlgn="auto" hangingPunct="1">
              <a:spcBef>
                <a:spcPts val="0"/>
              </a:spcBef>
              <a:spcAft>
                <a:spcPts val="0"/>
              </a:spcAft>
              <a:defRPr/>
            </a:pPr>
            <a:r>
              <a:rPr lang="el-GR" sz="2400" b="1" u="sng" dirty="0">
                <a:latin typeface="+mn-lt"/>
              </a:rPr>
              <a:t>Δραστηριότητες</a:t>
            </a:r>
            <a:endParaRPr lang="el-GR" sz="2400" b="1" dirty="0">
              <a:latin typeface="+mn-lt"/>
            </a:endParaRPr>
          </a:p>
          <a:p>
            <a:pPr marL="285750" indent="-285750" algn="ctr" eaLnBrk="1" fontAlgn="auto" hangingPunct="1">
              <a:spcBef>
                <a:spcPts val="0"/>
              </a:spcBef>
              <a:spcAft>
                <a:spcPts val="0"/>
              </a:spcAft>
              <a:buFont typeface="Wingdings" panose="05000000000000000000" pitchFamily="2" charset="2"/>
              <a:buChar char="ü"/>
              <a:defRPr/>
            </a:pPr>
            <a:r>
              <a:rPr lang="el-GR" b="1" dirty="0">
                <a:latin typeface="+mn-lt"/>
              </a:rPr>
              <a:t>Τραβήξαμε ένα χαρτί με μια ερώτηση και κληθήκαμε να την </a:t>
            </a:r>
          </a:p>
          <a:p>
            <a:pPr algn="ctr" eaLnBrk="1" fontAlgn="auto" hangingPunct="1">
              <a:spcBef>
                <a:spcPts val="0"/>
              </a:spcBef>
              <a:spcAft>
                <a:spcPts val="0"/>
              </a:spcAft>
              <a:defRPr/>
            </a:pPr>
            <a:r>
              <a:rPr lang="el-GR" b="1" dirty="0">
                <a:latin typeface="+mn-lt"/>
              </a:rPr>
              <a:t>απαντήσουμε για να γνωριστούμε καλύτερα με το σύνολο των συμμετεχόντων.</a:t>
            </a:r>
          </a:p>
          <a:p>
            <a:pPr marL="285750" indent="-285750" algn="ctr" eaLnBrk="1" fontAlgn="auto" hangingPunct="1">
              <a:spcBef>
                <a:spcPts val="0"/>
              </a:spcBef>
              <a:spcAft>
                <a:spcPts val="0"/>
              </a:spcAft>
              <a:buFont typeface="Wingdings" panose="05000000000000000000" pitchFamily="2" charset="2"/>
              <a:buChar char="ü"/>
              <a:defRPr/>
            </a:pPr>
            <a:r>
              <a:rPr lang="el-GR" b="1" dirty="0">
                <a:latin typeface="+mn-lt"/>
              </a:rPr>
              <a:t>Περιγράψαμε τον εαυτό μας με 7 λέξεις .</a:t>
            </a:r>
            <a:endParaRPr lang="en-GB" b="1" dirty="0">
              <a:latin typeface="+mn-lt"/>
            </a:endParaRPr>
          </a:p>
        </p:txBody>
      </p:sp>
      <p:pic>
        <p:nvPicPr>
          <p:cNvPr id="9" name="Picture 8" descr="A screen with text on it&#10;&#10;AI-generated content may be incorrect."/>
          <p:cNvPicPr>
            <a:picLocks noChangeAspect="1" noChangeArrowheads="1"/>
          </p:cNvPicPr>
          <p:nvPr/>
        </p:nvPicPr>
        <p:blipFill>
          <a:blip r:embed="rId3" cstate="print">
            <a:extLst>
              <a:ext uri="{28A0092B-C50C-407E-A947-70E740481C1C}">
                <a14:useLocalDpi xmlns:a14="http://schemas.microsoft.com/office/drawing/2010/main" val="0"/>
              </a:ext>
            </a:extLst>
          </a:blip>
          <a:srcRect t="29095" b="25108"/>
          <a:stretch>
            <a:fillRect/>
          </a:stretch>
        </p:blipFill>
        <p:spPr bwMode="auto">
          <a:xfrm>
            <a:off x="5654675" y="3817938"/>
            <a:ext cx="4687888" cy="286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0"/>
            <a:ext cx="11963400" cy="1325563"/>
          </a:xfrm>
          <a:prstGeom prst="rect">
            <a:avLst/>
          </a:prstGeom>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5</a:t>
            </a:r>
            <a:r>
              <a:rPr lang="el-GR" b="1" baseline="30000" dirty="0">
                <a:solidFill>
                  <a:schemeClr val="accent2">
                    <a:lumMod val="75000"/>
                  </a:schemeClr>
                </a:solidFill>
              </a:rPr>
              <a:t>η</a:t>
            </a:r>
            <a:r>
              <a:rPr lang="el-GR" b="1" dirty="0">
                <a:solidFill>
                  <a:schemeClr val="accent2">
                    <a:lumMod val="75000"/>
                  </a:schemeClr>
                </a:solidFill>
              </a:rPr>
              <a:t> ημέρα –Διαχείριση συγκρούσεων/επικοινωνία</a:t>
            </a:r>
            <a:endParaRPr lang="en-GB" b="1" dirty="0">
              <a:solidFill>
                <a:schemeClr val="accent2">
                  <a:lumMod val="75000"/>
                </a:schemeClr>
              </a:solidFill>
            </a:endParaRPr>
          </a:p>
        </p:txBody>
      </p:sp>
      <p:pic>
        <p:nvPicPr>
          <p:cNvPr id="4" name="Picture 3" descr="A paper with text on it&#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t="40889" b="13037"/>
          <a:stretch>
            <a:fillRect/>
          </a:stretch>
        </p:blipFill>
        <p:spPr bwMode="auto">
          <a:xfrm>
            <a:off x="1201738" y="741363"/>
            <a:ext cx="9788525" cy="601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white board with writing on it&#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75" y="741363"/>
            <a:ext cx="8604250" cy="645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4" fill="hold" nodeType="clickEffect">
                                  <p:stCondLst>
                                    <p:cond delay="0"/>
                                  </p:stCondLst>
                                  <p:childTnLst>
                                    <p:anim calcmode="lin" valueType="num">
                                      <p:cBhvr additive="base">
                                        <p:cTn id="6" dur="500"/>
                                        <p:tgtEl>
                                          <p:spTgt spid="4"/>
                                        </p:tgtEl>
                                        <p:attrNameLst>
                                          <p:attrName>ppt_x</p:attrName>
                                        </p:attrNameLst>
                                      </p:cBhvr>
                                      <p:tavLst>
                                        <p:tav tm="0">
                                          <p:val>
                                            <p:strVal val="ppt_x"/>
                                          </p:val>
                                        </p:tav>
                                        <p:tav tm="100000">
                                          <p:val>
                                            <p:strVal val="ppt_x"/>
                                          </p:val>
                                        </p:tav>
                                      </p:tavLst>
                                    </p:anim>
                                    <p:anim calcmode="lin" valueType="num">
                                      <p:cBhvr additive="base">
                                        <p:cTn id="7" dur="500"/>
                                        <p:tgtEl>
                                          <p:spTgt spid="4"/>
                                        </p:tgtEl>
                                        <p:attrNameLst>
                                          <p:attrName>ppt_y</p:attrName>
                                        </p:attrNameLst>
                                      </p:cBhvr>
                                      <p:tavLst>
                                        <p:tav tm="0">
                                          <p:val>
                                            <p:strVal val="ppt_y"/>
                                          </p:val>
                                        </p:tav>
                                        <p:tav tm="100000">
                                          <p:val>
                                            <p:strVal val="1+ppt_h/2"/>
                                          </p:val>
                                        </p:tav>
                                      </p:tavLst>
                                    </p:anim>
                                    <p:set>
                                      <p:cBhvr>
                                        <p:cTn id="8" dur="1" fill="hold">
                                          <p:stCondLst>
                                            <p:cond delay="499"/>
                                          </p:stCondLst>
                                        </p:cTn>
                                        <p:tgtEl>
                                          <p:spTgt spid="4"/>
                                        </p:tgtEl>
                                        <p:attrNameLst>
                                          <p:attrName>style.visibility</p:attrName>
                                        </p:attrNameLst>
                                      </p:cBhvr>
                                      <p:to>
                                        <p:strVal val="hidden"/>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3" descr="A group of women holding certificates&#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0"/>
            <a:ext cx="76295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Picture 2" descr="A black text on a white background&#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325" y="2703513"/>
            <a:ext cx="25431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A bag with a book and a paper on it&#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8563" y="0"/>
            <a:ext cx="72548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noChangeArrowheads="1"/>
          </p:cNvSpPr>
          <p:nvPr>
            <p:ph type="title"/>
          </p:nvPr>
        </p:nvSpPr>
        <p:spPr>
          <a:xfrm>
            <a:off x="87313" y="0"/>
            <a:ext cx="10515600" cy="1325563"/>
          </a:xfrm>
        </p:spPr>
        <p:txBody>
          <a:bodyPr/>
          <a:lstStyle/>
          <a:p>
            <a:r>
              <a:rPr lang="el-GR" altLang="en-US" b="1" smtClean="0">
                <a:solidFill>
                  <a:schemeClr val="accent2"/>
                </a:solidFill>
              </a:rPr>
              <a:t>Δραστηριότητες</a:t>
            </a:r>
            <a:endParaRPr lang="en-GB" altLang="en-US" b="1" smtClean="0">
              <a:solidFill>
                <a:schemeClr val="accent2"/>
              </a:solidFill>
            </a:endParaRPr>
          </a:p>
        </p:txBody>
      </p:sp>
      <p:pic>
        <p:nvPicPr>
          <p:cNvPr id="45059" name="Picture 3" descr="A group of people walking in front of Basilica of Santa Maria Novella&#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13" y="1033463"/>
            <a:ext cx="3494087" cy="465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5" descr="A table with a lamp and bottles on it&#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3813" y="1033463"/>
            <a:ext cx="3495675" cy="465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7" descr="A painting on a wall&#10;&#10;AI-generated content may be incorrect."/>
          <p:cNvPicPr>
            <a:picLocks noChangeAspect="1" noChangeArrowheads="1"/>
          </p:cNvPicPr>
          <p:nvPr/>
        </p:nvPicPr>
        <p:blipFill>
          <a:blip r:embed="rId4">
            <a:extLst>
              <a:ext uri="{28A0092B-C50C-407E-A947-70E740481C1C}">
                <a14:useLocalDpi xmlns:a14="http://schemas.microsoft.com/office/drawing/2010/main" val="0"/>
              </a:ext>
            </a:extLst>
          </a:blip>
          <a:srcRect b="32063"/>
          <a:stretch>
            <a:fillRect/>
          </a:stretch>
        </p:blipFill>
        <p:spPr bwMode="auto">
          <a:xfrm>
            <a:off x="7429500" y="1393825"/>
            <a:ext cx="4494213" cy="407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A couple of framed paintings on a wall&#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450" y="131763"/>
            <a:ext cx="4945063" cy="659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4" descr="A large stone building with a clock tower with Palazzo Vecchio in the background&#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2713" y="361950"/>
            <a:ext cx="4748212" cy="632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A large stone building with many windows with Palazzo Pitti in the background&#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804863"/>
            <a:ext cx="7219950" cy="541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7" name="Picture 4" descr="A display of dresses on display&#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6025" y="620713"/>
            <a:ext cx="4375150" cy="583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A boat on the water&#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825" y="109538"/>
            <a:ext cx="4979988" cy="663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4" descr="A sunset over a city&#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9313" y="174625"/>
            <a:ext cx="4883150" cy="650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A city with many roofs&#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30175"/>
            <a:ext cx="4948238" cy="659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4" descr="A large building with a dome&#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625" y="228600"/>
            <a:ext cx="4862513" cy="648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A black text on a white background&#10;&#10;AI-generated content may be incorrect."/>
          <p:cNvPicPr>
            <a:picLocks noChangeAspect="1" noChangeArrowheads="1"/>
          </p:cNvPicPr>
          <p:nvPr/>
        </p:nvPicPr>
        <p:blipFill>
          <a:blip r:embed="rId2">
            <a:extLst>
              <a:ext uri="{28A0092B-C50C-407E-A947-70E740481C1C}">
                <a14:useLocalDpi xmlns:a14="http://schemas.microsoft.com/office/drawing/2010/main" val="0"/>
              </a:ext>
            </a:extLst>
          </a:blip>
          <a:srcRect b="6546"/>
          <a:stretch>
            <a:fillRect/>
          </a:stretch>
        </p:blipFill>
        <p:spPr bwMode="auto">
          <a:xfrm>
            <a:off x="1252538" y="1084263"/>
            <a:ext cx="8712200"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0"/>
            <a:ext cx="121920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8" descr="A white board with colorful writing on it&#10;&#10;AI-generated content may be incorrect."/>
          <p:cNvPicPr>
            <a:picLocks noChangeAspect="1" noChangeArrowheads="1"/>
          </p:cNvPicPr>
          <p:nvPr/>
        </p:nvPicPr>
        <p:blipFill>
          <a:blip r:embed="rId3" cstate="print">
            <a:extLst>
              <a:ext uri="{28A0092B-C50C-407E-A947-70E740481C1C}">
                <a14:useLocalDpi xmlns:a14="http://schemas.microsoft.com/office/drawing/2010/main" val="0"/>
              </a:ext>
            </a:extLst>
          </a:blip>
          <a:srcRect l="10477" t="4762" r="9682" b="18961"/>
          <a:stretch>
            <a:fillRect/>
          </a:stretch>
        </p:blipFill>
        <p:spPr bwMode="auto">
          <a:xfrm>
            <a:off x="206375" y="1770063"/>
            <a:ext cx="6389688" cy="457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10" descr="A group of people standing around a table&#10;&#10;AI-generated content may be incorrec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94500" y="2122488"/>
            <a:ext cx="4876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538" y="103188"/>
            <a:ext cx="12192001"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4" descr="A screen with a picture of people&#10;&#10;AI-generated content may be incorre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25" y="2173288"/>
            <a:ext cx="5761038" cy="324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6" descr="A screen on the wall&#10;&#10;AI-generated content may be incorrect."/>
          <p:cNvPicPr>
            <a:picLocks noChangeAspect="1" noChangeArrowheads="1"/>
          </p:cNvPicPr>
          <p:nvPr/>
        </p:nvPicPr>
        <p:blipFill>
          <a:blip r:embed="rId4">
            <a:extLst>
              <a:ext uri="{28A0092B-C50C-407E-A947-70E740481C1C}">
                <a14:useLocalDpi xmlns:a14="http://schemas.microsoft.com/office/drawing/2010/main" val="0"/>
              </a:ext>
            </a:extLst>
          </a:blip>
          <a:srcRect l="18297" t="21593" r="10556" b="46751"/>
          <a:stretch>
            <a:fillRect/>
          </a:stretch>
        </p:blipFill>
        <p:spPr bwMode="auto">
          <a:xfrm>
            <a:off x="6865938" y="1023938"/>
            <a:ext cx="5108575" cy="303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9" descr="A group of people in a room&#10;&#10;AI-generated content may be incorrec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78875" y="4314825"/>
            <a:ext cx="3413125" cy="256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TextBox 10"/>
          <p:cNvSpPr txBox="1">
            <a:spLocks noChangeArrowheads="1"/>
          </p:cNvSpPr>
          <p:nvPr/>
        </p:nvSpPr>
        <p:spPr bwMode="auto">
          <a:xfrm>
            <a:off x="882650" y="5899150"/>
            <a:ext cx="4705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eaLnBrk="1" hangingPunct="1">
              <a:lnSpc>
                <a:spcPct val="100000"/>
              </a:lnSpc>
              <a:spcBef>
                <a:spcPct val="0"/>
              </a:spcBef>
              <a:buFontTx/>
              <a:buNone/>
            </a:pPr>
            <a:r>
              <a:rPr lang="el-GR" altLang="en-US" sz="1800" b="1"/>
              <a:t>Γνωριμία με ανθρώπους απ΄ όλο τον κόσμο</a:t>
            </a:r>
            <a:endParaRPr lang="en-GB" altLang="en-US" sz="1800" b="1"/>
          </a:p>
        </p:txBody>
      </p:sp>
      <p:sp>
        <p:nvSpPr>
          <p:cNvPr id="12" name="Arrow: Down 11"/>
          <p:cNvSpPr/>
          <p:nvPr/>
        </p:nvSpPr>
        <p:spPr>
          <a:xfrm>
            <a:off x="2862263" y="5595938"/>
            <a:ext cx="46037" cy="3048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7176" name="Picture 6" descr="The power of the question mark - SWOOP Analytics® | Digital Workplace  Analytic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655780">
            <a:off x="6589713" y="4568825"/>
            <a:ext cx="182880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descr="A cork board with papers and papers on it&#10;&#10;AI-generated content may be incorrec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008938" cy="600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3" descr="A screen on the wall&#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l="25238" t="32425" r="20158" b="40222"/>
          <a:stretch>
            <a:fillRect/>
          </a:stretch>
        </p:blipFill>
        <p:spPr bwMode="auto">
          <a:xfrm>
            <a:off x="8108950" y="882650"/>
            <a:ext cx="3975100" cy="274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108950" y="4300538"/>
            <a:ext cx="3975100" cy="1568450"/>
          </a:xfrm>
          <a:prstGeom prst="rect">
            <a:avLst/>
          </a:prstGeom>
          <a:noFill/>
          <a:ln w="38100">
            <a:solidFill>
              <a:schemeClr val="accent2">
                <a:lumMod val="75000"/>
              </a:schemeClr>
            </a:solidFill>
          </a:ln>
        </p:spPr>
        <p:txBody>
          <a:bodyPr>
            <a:spAutoFit/>
          </a:bodyPr>
          <a:lstStyle/>
          <a:p>
            <a:pPr marL="285750" indent="-285750" eaLnBrk="1" fontAlgn="auto" hangingPunct="1">
              <a:spcBef>
                <a:spcPts val="0"/>
              </a:spcBef>
              <a:spcAft>
                <a:spcPts val="0"/>
              </a:spcAft>
              <a:buFont typeface="Wingdings" panose="05000000000000000000" pitchFamily="2" charset="2"/>
              <a:buChar char="ü"/>
              <a:defRPr/>
            </a:pPr>
            <a:r>
              <a:rPr lang="el-GR" sz="2400" b="1" dirty="0">
                <a:solidFill>
                  <a:schemeClr val="accent2"/>
                </a:solidFill>
                <a:latin typeface="+mn-lt"/>
              </a:rPr>
              <a:t>Ύπαρξη διαφορετικών χαρακτηριστικών</a:t>
            </a:r>
          </a:p>
          <a:p>
            <a:pPr marL="285750" indent="-285750" eaLnBrk="1" fontAlgn="auto" hangingPunct="1">
              <a:spcBef>
                <a:spcPts val="0"/>
              </a:spcBef>
              <a:spcAft>
                <a:spcPts val="0"/>
              </a:spcAft>
              <a:buFont typeface="Wingdings" panose="05000000000000000000" pitchFamily="2" charset="2"/>
              <a:buChar char="ü"/>
              <a:defRPr/>
            </a:pPr>
            <a:r>
              <a:rPr lang="el-GR" sz="2400" b="1" dirty="0">
                <a:solidFill>
                  <a:schemeClr val="accent2"/>
                </a:solidFill>
                <a:latin typeface="+mn-lt"/>
              </a:rPr>
              <a:t>Αποδοχή της διαφορετικότητας</a:t>
            </a:r>
            <a:endParaRPr lang="en-GB" sz="2400" b="1" dirty="0">
              <a:solidFill>
                <a:schemeClr val="accent2"/>
              </a:solidFill>
              <a:latin typeface="+mn-lt"/>
            </a:endParaRPr>
          </a:p>
        </p:txBody>
      </p:sp>
      <p:sp>
        <p:nvSpPr>
          <p:cNvPr id="7" name="TextBox 6"/>
          <p:cNvSpPr txBox="1"/>
          <p:nvPr/>
        </p:nvSpPr>
        <p:spPr>
          <a:xfrm>
            <a:off x="98425" y="6157913"/>
            <a:ext cx="10699750" cy="523875"/>
          </a:xfrm>
          <a:prstGeom prst="rect">
            <a:avLst/>
          </a:prstGeom>
          <a:noFill/>
        </p:spPr>
        <p:txBody>
          <a:bodyPr>
            <a:spAutoFit/>
          </a:bodyPr>
          <a:lstStyle/>
          <a:p>
            <a:pPr eaLnBrk="1" fontAlgn="auto" hangingPunct="1">
              <a:spcBef>
                <a:spcPts val="0"/>
              </a:spcBef>
              <a:spcAft>
                <a:spcPts val="0"/>
              </a:spcAft>
              <a:defRPr/>
            </a:pPr>
            <a:r>
              <a:rPr lang="el-GR" sz="2800" b="1" dirty="0">
                <a:solidFill>
                  <a:schemeClr val="accent2"/>
                </a:solidFill>
                <a:effectLst>
                  <a:outerShdw blurRad="38100" dist="38100" dir="2700000" algn="tl">
                    <a:srgbClr val="000000">
                      <a:alpha val="43137"/>
                    </a:srgbClr>
                  </a:outerShdw>
                </a:effectLst>
                <a:latin typeface="+mn-lt"/>
              </a:rPr>
              <a:t>Είμαστε ΜΟΝΑΔΙΚΟΙ όπως το δακτυλικό μας αποτύπωμα!!!</a:t>
            </a:r>
            <a:endParaRPr lang="en-GB" sz="2800" b="1" dirty="0">
              <a:solidFill>
                <a:schemeClr val="accent2"/>
              </a:solidFill>
              <a:effectLst>
                <a:outerShdw blurRad="38100" dist="38100" dir="2700000" algn="tl">
                  <a:srgbClr val="000000">
                    <a:alpha val="43137"/>
                  </a:srgbClr>
                </a:outerShdw>
              </a:effectLst>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A screen on the wall&#10;&#10;AI-generated content may be incorrec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514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4" descr="A group of blue sticky notes stuck on a window&#10;&#10;AI-generated content may be incorre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3225" y="236538"/>
            <a:ext cx="295275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6" descr="Blue sticky notes on a window&#10;&#10;AI-generated content may be incorrec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20163" y="2492375"/>
            <a:ext cx="295275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5227638" y="4460875"/>
            <a:ext cx="3463925" cy="1754188"/>
          </a:xfrm>
          <a:prstGeom prst="rect">
            <a:avLst/>
          </a:prstGeom>
          <a:noFill/>
          <a:ln>
            <a:solidFill>
              <a:schemeClr val="accent2">
                <a:lumMod val="50000"/>
              </a:schemeClr>
            </a:solidFill>
          </a:ln>
        </p:spPr>
        <p:txBody>
          <a:bodyPr>
            <a:spAutoFit/>
          </a:bodyPr>
          <a:lstStyle/>
          <a:p>
            <a:pPr algn="ctr" eaLnBrk="1" fontAlgn="auto" hangingPunct="1">
              <a:spcBef>
                <a:spcPts val="0"/>
              </a:spcBef>
              <a:spcAft>
                <a:spcPts val="0"/>
              </a:spcAft>
              <a:defRPr/>
            </a:pPr>
            <a:r>
              <a:rPr lang="el-GR" b="1" dirty="0">
                <a:solidFill>
                  <a:schemeClr val="accent2"/>
                </a:solidFill>
                <a:latin typeface="+mn-lt"/>
              </a:rPr>
              <a:t>Τεχνική που μπορεί να </a:t>
            </a:r>
          </a:p>
          <a:p>
            <a:pPr algn="ctr" eaLnBrk="1" fontAlgn="auto" hangingPunct="1">
              <a:spcBef>
                <a:spcPts val="0"/>
              </a:spcBef>
              <a:spcAft>
                <a:spcPts val="0"/>
              </a:spcAft>
              <a:defRPr/>
            </a:pPr>
            <a:r>
              <a:rPr lang="el-GR" b="1" dirty="0">
                <a:solidFill>
                  <a:schemeClr val="accent2"/>
                </a:solidFill>
                <a:latin typeface="+mn-lt"/>
              </a:rPr>
              <a:t>χρησιμοποιηθεί στο σχολείο για να κατανοήσει</a:t>
            </a:r>
          </a:p>
          <a:p>
            <a:pPr algn="ctr" eaLnBrk="1" fontAlgn="auto" hangingPunct="1">
              <a:spcBef>
                <a:spcPts val="0"/>
              </a:spcBef>
              <a:spcAft>
                <a:spcPts val="0"/>
              </a:spcAft>
              <a:defRPr/>
            </a:pPr>
            <a:r>
              <a:rPr lang="el-GR" b="1" dirty="0">
                <a:solidFill>
                  <a:schemeClr val="accent2"/>
                </a:solidFill>
                <a:latin typeface="+mn-lt"/>
              </a:rPr>
              <a:t> ο εκπαιδευτικός τις ανάγκες </a:t>
            </a:r>
            <a:r>
              <a:rPr lang="el-GR" b="1" u="sng" dirty="0">
                <a:solidFill>
                  <a:schemeClr val="accent2"/>
                </a:solidFill>
                <a:latin typeface="+mn-lt"/>
              </a:rPr>
              <a:t>κάθε</a:t>
            </a:r>
          </a:p>
          <a:p>
            <a:pPr algn="ctr" eaLnBrk="1" fontAlgn="auto" hangingPunct="1">
              <a:spcBef>
                <a:spcPts val="0"/>
              </a:spcBef>
              <a:spcAft>
                <a:spcPts val="0"/>
              </a:spcAft>
              <a:defRPr/>
            </a:pPr>
            <a:r>
              <a:rPr lang="el-GR" b="1" dirty="0">
                <a:solidFill>
                  <a:schemeClr val="accent2"/>
                </a:solidFill>
                <a:latin typeface="+mn-lt"/>
              </a:rPr>
              <a:t> μαθητή </a:t>
            </a:r>
            <a:r>
              <a:rPr lang="el-GR" b="1" u="sng" dirty="0">
                <a:solidFill>
                  <a:schemeClr val="accent2"/>
                </a:solidFill>
                <a:latin typeface="+mn-lt"/>
              </a:rPr>
              <a:t>ξεχωριστά!!</a:t>
            </a:r>
            <a:endParaRPr lang="en-GB" b="1" u="sng" dirty="0">
              <a:solidFill>
                <a:schemeClr val="accent2"/>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14300" y="255588"/>
            <a:ext cx="8386763" cy="717550"/>
          </a:xfrm>
          <a:prstGeom prst="rect">
            <a:avLst/>
          </a:prstGeom>
          <a:ln>
            <a:solidFill>
              <a:schemeClr val="accent2"/>
            </a:solidFill>
          </a:ln>
        </p:spPr>
        <p:txBody>
          <a:bodyPr>
            <a:norm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ptos Display" panose="020B0004020202020204" pitchFamily="34" charset="0"/>
              </a:defRPr>
            </a:lvl2pPr>
            <a:lvl3pPr algn="l" rtl="0" fontAlgn="base">
              <a:lnSpc>
                <a:spcPct val="90000"/>
              </a:lnSpc>
              <a:spcBef>
                <a:spcPct val="0"/>
              </a:spcBef>
              <a:spcAft>
                <a:spcPct val="0"/>
              </a:spcAft>
              <a:defRPr sz="4400">
                <a:solidFill>
                  <a:schemeClr val="tx1"/>
                </a:solidFill>
                <a:latin typeface="Aptos Display" panose="020B0004020202020204" pitchFamily="34" charset="0"/>
              </a:defRPr>
            </a:lvl3pPr>
            <a:lvl4pPr algn="l" rtl="0" fontAlgn="base">
              <a:lnSpc>
                <a:spcPct val="90000"/>
              </a:lnSpc>
              <a:spcBef>
                <a:spcPct val="0"/>
              </a:spcBef>
              <a:spcAft>
                <a:spcPct val="0"/>
              </a:spcAft>
              <a:defRPr sz="4400">
                <a:solidFill>
                  <a:schemeClr val="tx1"/>
                </a:solidFill>
                <a:latin typeface="Aptos Display" panose="020B0004020202020204" pitchFamily="34" charset="0"/>
              </a:defRPr>
            </a:lvl4pPr>
            <a:lvl5pPr algn="l" rtl="0" fontAlgn="base">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a:lstStyle>
          <a:p>
            <a:pPr eaLnBrk="1" fontAlgn="auto" hangingPunct="1">
              <a:spcAft>
                <a:spcPts val="0"/>
              </a:spcAft>
              <a:defRPr/>
            </a:pPr>
            <a:r>
              <a:rPr lang="en-GB" b="1" dirty="0">
                <a:solidFill>
                  <a:schemeClr val="accent2">
                    <a:lumMod val="75000"/>
                  </a:schemeClr>
                </a:solidFill>
              </a:rPr>
              <a:t>2</a:t>
            </a:r>
            <a:r>
              <a:rPr lang="el-GR" b="1" baseline="30000" dirty="0">
                <a:solidFill>
                  <a:schemeClr val="accent2">
                    <a:lumMod val="75000"/>
                  </a:schemeClr>
                </a:solidFill>
              </a:rPr>
              <a:t>η</a:t>
            </a:r>
            <a:r>
              <a:rPr lang="el-GR" b="1" dirty="0">
                <a:solidFill>
                  <a:schemeClr val="accent2">
                    <a:lumMod val="75000"/>
                  </a:schemeClr>
                </a:solidFill>
              </a:rPr>
              <a:t> ημέρα – </a:t>
            </a:r>
            <a:r>
              <a:rPr lang="en-GB" b="1" dirty="0">
                <a:solidFill>
                  <a:schemeClr val="accent2">
                    <a:lumMod val="75000"/>
                  </a:schemeClr>
                </a:solidFill>
              </a:rPr>
              <a:t>H</a:t>
            </a:r>
            <a:r>
              <a:rPr lang="el-GR" b="1" dirty="0">
                <a:solidFill>
                  <a:schemeClr val="accent2">
                    <a:lumMod val="75000"/>
                  </a:schemeClr>
                </a:solidFill>
              </a:rPr>
              <a:t> συμπεριληπτική τάξη</a:t>
            </a:r>
            <a:r>
              <a:rPr lang="en-GB" b="1" dirty="0">
                <a:solidFill>
                  <a:schemeClr val="accent2">
                    <a:lumMod val="75000"/>
                  </a:schemeClr>
                </a:solidFill>
              </a:rPr>
              <a:t> </a:t>
            </a:r>
          </a:p>
        </p:txBody>
      </p:sp>
      <p:sp>
        <p:nvSpPr>
          <p:cNvPr id="10243" name="TextBox 5"/>
          <p:cNvSpPr txBox="1">
            <a:spLocks noChangeArrowheads="1"/>
          </p:cNvSpPr>
          <p:nvPr/>
        </p:nvSpPr>
        <p:spPr bwMode="auto">
          <a:xfrm>
            <a:off x="369888" y="2613025"/>
            <a:ext cx="6096000" cy="20621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285750" indent="-285750">
              <a:lnSpc>
                <a:spcPct val="90000"/>
              </a:lnSpc>
              <a:spcBef>
                <a:spcPts val="1000"/>
              </a:spcBef>
              <a:buFont typeface="Arial" charset="0"/>
              <a:buChar char="•"/>
              <a:defRPr sz="2800">
                <a:solidFill>
                  <a:schemeClr val="tx1"/>
                </a:solidFill>
                <a:latin typeface="Aptos" pitchFamily="34" charset="0"/>
              </a:defRPr>
            </a:lvl1pPr>
            <a:lvl2pPr marL="742950" indent="-285750">
              <a:lnSpc>
                <a:spcPct val="90000"/>
              </a:lnSpc>
              <a:spcBef>
                <a:spcPts val="500"/>
              </a:spcBef>
              <a:buFont typeface="Arial" charset="0"/>
              <a:buChar char="•"/>
              <a:defRPr sz="2400">
                <a:solidFill>
                  <a:schemeClr val="tx1"/>
                </a:solidFill>
                <a:latin typeface="Aptos" pitchFamily="34" charset="0"/>
              </a:defRPr>
            </a:lvl2pPr>
            <a:lvl3pPr marL="1143000" indent="-228600">
              <a:lnSpc>
                <a:spcPct val="90000"/>
              </a:lnSpc>
              <a:spcBef>
                <a:spcPts val="500"/>
              </a:spcBef>
              <a:buFont typeface="Arial" charset="0"/>
              <a:buChar char="•"/>
              <a:defRPr sz="2000">
                <a:solidFill>
                  <a:schemeClr val="tx1"/>
                </a:solidFill>
                <a:latin typeface="Aptos" pitchFamily="34" charset="0"/>
              </a:defRPr>
            </a:lvl3pPr>
            <a:lvl4pPr marL="1600200" indent="-228600">
              <a:lnSpc>
                <a:spcPct val="90000"/>
              </a:lnSpc>
              <a:spcBef>
                <a:spcPts val="500"/>
              </a:spcBef>
              <a:buFont typeface="Arial" charset="0"/>
              <a:buChar char="•"/>
              <a:defRPr>
                <a:solidFill>
                  <a:schemeClr val="tx1"/>
                </a:solidFill>
                <a:latin typeface="Aptos" pitchFamily="34" charset="0"/>
              </a:defRPr>
            </a:lvl4pPr>
            <a:lvl5pPr marL="2057400" indent="-228600">
              <a:lnSpc>
                <a:spcPct val="90000"/>
              </a:lnSpc>
              <a:spcBef>
                <a:spcPts val="500"/>
              </a:spcBef>
              <a:buFont typeface="Arial" charset="0"/>
              <a:buChar char="•"/>
              <a:defRPr>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Aptos" pitchFamily="34" charset="0"/>
              </a:defRPr>
            </a:lvl9pPr>
          </a:lstStyle>
          <a:p>
            <a:pPr>
              <a:lnSpc>
                <a:spcPct val="100000"/>
              </a:lnSpc>
              <a:spcBef>
                <a:spcPct val="0"/>
              </a:spcBef>
              <a:buFont typeface="Wingdings" pitchFamily="2" charset="2"/>
              <a:buChar char="Ø"/>
            </a:pPr>
            <a:r>
              <a:rPr lang="el-GR" altLang="en-US" sz="3200">
                <a:solidFill>
                  <a:srgbClr val="002060"/>
                </a:solidFill>
              </a:rPr>
              <a:t>Συμπεριληπτική εκπαίδευση</a:t>
            </a:r>
          </a:p>
          <a:p>
            <a:pPr>
              <a:lnSpc>
                <a:spcPct val="100000"/>
              </a:lnSpc>
              <a:spcBef>
                <a:spcPct val="0"/>
              </a:spcBef>
              <a:buFont typeface="Wingdings" pitchFamily="2" charset="2"/>
              <a:buChar char="Ø"/>
            </a:pPr>
            <a:r>
              <a:rPr lang="el-GR" altLang="en-US" sz="3200">
                <a:solidFill>
                  <a:srgbClr val="002060"/>
                </a:solidFill>
              </a:rPr>
              <a:t>Ποικιλομορφία και ισότητα</a:t>
            </a:r>
          </a:p>
          <a:p>
            <a:pPr>
              <a:lnSpc>
                <a:spcPct val="100000"/>
              </a:lnSpc>
              <a:spcBef>
                <a:spcPct val="0"/>
              </a:spcBef>
              <a:buFont typeface="Wingdings" pitchFamily="2" charset="2"/>
              <a:buChar char="Ø"/>
            </a:pPr>
            <a:r>
              <a:rPr lang="el-GR" altLang="en-US" sz="3200">
                <a:solidFill>
                  <a:srgbClr val="002060"/>
                </a:solidFill>
              </a:rPr>
              <a:t>Κατασκευή ταυτότητας</a:t>
            </a:r>
          </a:p>
          <a:p>
            <a:pPr>
              <a:lnSpc>
                <a:spcPct val="100000"/>
              </a:lnSpc>
              <a:spcBef>
                <a:spcPct val="0"/>
              </a:spcBef>
              <a:buFont typeface="Wingdings" pitchFamily="2" charset="2"/>
              <a:buChar char="Ø"/>
            </a:pPr>
            <a:r>
              <a:rPr lang="el-GR" altLang="en-US" sz="3200">
                <a:solidFill>
                  <a:srgbClr val="002060"/>
                </a:solidFill>
              </a:rPr>
              <a:t>Διαπολιτισμικές ικανότητες</a:t>
            </a:r>
            <a:endParaRPr lang="en-GB" altLang="en-US" sz="3200">
              <a:solidFill>
                <a:srgbClr val="002060"/>
              </a:solidFill>
            </a:endParaRPr>
          </a:p>
        </p:txBody>
      </p:sp>
      <p:pic>
        <p:nvPicPr>
          <p:cNvPr id="10244" name="Picture 8" descr="A room with a white table and chairs&#10;&#10;AI-generated content may be incorrec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56425" y="1087438"/>
            <a:ext cx="4135438" cy="551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1" descr="A cartoon of a person holding a book and a pointer&#10;&#10;AI-generated content may be incorrect."/>
          <p:cNvPicPr>
            <a:picLocks noChangeAspect="1" noChangeArrowheads="1"/>
          </p:cNvPicPr>
          <p:nvPr/>
        </p:nvPicPr>
        <p:blipFill>
          <a:blip r:embed="rId3">
            <a:extLst>
              <a:ext uri="{28A0092B-C50C-407E-A947-70E740481C1C}">
                <a14:useLocalDpi xmlns:a14="http://schemas.microsoft.com/office/drawing/2010/main" val="0"/>
              </a:ext>
            </a:extLst>
          </a:blip>
          <a:srcRect b="11266"/>
          <a:stretch>
            <a:fillRect/>
          </a:stretch>
        </p:blipFill>
        <p:spPr bwMode="auto">
          <a:xfrm>
            <a:off x="5543550" y="1173163"/>
            <a:ext cx="11049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650</TotalTime>
  <Words>860</Words>
  <Application>Microsoft Office PowerPoint</Application>
  <PresentationFormat>Προσαρμογή</PresentationFormat>
  <Paragraphs>139</Paragraphs>
  <Slides>48</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48</vt:i4>
      </vt:variant>
    </vt:vector>
  </HeadingPairs>
  <TitlesOfParts>
    <vt:vector size="53" baseType="lpstr">
      <vt:lpstr>Aptos</vt:lpstr>
      <vt:lpstr>Arial</vt:lpstr>
      <vt:lpstr>Aptos Display</vt:lpstr>
      <vt:lpstr>Wingdings</vt:lpstr>
      <vt:lpstr>Office Theme</vt:lpstr>
      <vt:lpstr>Managing a Diverse Classroom: Facing Upcoming Challenges Διαχείριση μιας Διαφορετικής Τάξης: Αντιμετώπιση των Επερχόμενων Προκλήσεων </vt:lpstr>
      <vt:lpstr>Στόχοι προγράμματος</vt:lpstr>
      <vt:lpstr>Παρουσίαση του PowerPoint</vt:lpstr>
      <vt:lpstr>1η ημέρα – Εισαγωγή στο μάθημα και καθορισμός στόχων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Δραστηριότητες</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Managing a Diverse Classroom: Facing Upcoming Challenges Διαχείριση μιας Διαφορετικής Τάξης: Αντιμετώπιση των Επερχόμενων Προκλήσεων </dc:title>
  <dc:creator>penelope v</dc:creator>
  <cp:lastModifiedBy>Μαγδαληνή Δοκανάρη</cp:lastModifiedBy>
  <cp:revision>71</cp:revision>
  <dcterms:created xsi:type="dcterms:W3CDTF">2025-06-23T06:55:51Z</dcterms:created>
  <dcterms:modified xsi:type="dcterms:W3CDTF">2025-08-06T21:09:21Z</dcterms:modified>
</cp:coreProperties>
</file>